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303" r:id="rId14"/>
    <p:sldId id="269" r:id="rId15"/>
    <p:sldId id="270" r:id="rId16"/>
    <p:sldId id="302" r:id="rId17"/>
    <p:sldId id="271" r:id="rId18"/>
    <p:sldId id="272" r:id="rId19"/>
    <p:sldId id="273" r:id="rId20"/>
    <p:sldId id="275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300" r:id="rId29"/>
    <p:sldId id="301" r:id="rId30"/>
    <p:sldId id="286" r:id="rId31"/>
    <p:sldId id="289" r:id="rId32"/>
    <p:sldId id="291" r:id="rId33"/>
    <p:sldId id="288" r:id="rId34"/>
    <p:sldId id="292" r:id="rId35"/>
    <p:sldId id="296" r:id="rId36"/>
    <p:sldId id="297" r:id="rId37"/>
    <p:sldId id="304" r:id="rId38"/>
    <p:sldId id="299" r:id="rId39"/>
    <p:sldId id="298" r:id="rId40"/>
  </p:sldIdLst>
  <p:sldSz cx="12192000" cy="6858000"/>
  <p:notesSz cx="6858000" cy="9144000"/>
  <p:embeddedFontLst>
    <p:embeddedFont>
      <p:font typeface="Dosis" pitchFamily="2" charset="0"/>
      <p:regular r:id="rId41"/>
      <p:bold r:id="rId42"/>
    </p:embeddedFont>
    <p:embeddedFont>
      <p:font typeface="Montserrat Alternates ExtraBold" panose="00000900000000000000" pitchFamily="2" charset="0"/>
      <p:bold r:id="rId43"/>
      <p:boldItalic r:id="rId4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" id="{96D06401-F026-482A-B1A6-72DCA2932950}">
          <p14:sldIdLst>
            <p14:sldId id="256"/>
          </p14:sldIdLst>
        </p14:section>
        <p14:section name="História" id="{2467C2F6-F7D4-4879-B1C4-F2B7D869D4DE}">
          <p14:sldIdLst>
            <p14:sldId id="257"/>
            <p14:sldId id="258"/>
            <p14:sldId id="259"/>
            <p14:sldId id="260"/>
            <p14:sldId id="261"/>
          </p14:sldIdLst>
        </p14:section>
        <p14:section name="Coração" id="{34A7EA0C-0338-4E78-A5E9-5980E3CBE523}">
          <p14:sldIdLst>
            <p14:sldId id="262"/>
            <p14:sldId id="263"/>
            <p14:sldId id="264"/>
            <p14:sldId id="268"/>
            <p14:sldId id="266"/>
            <p14:sldId id="267"/>
            <p14:sldId id="303"/>
            <p14:sldId id="269"/>
            <p14:sldId id="270"/>
            <p14:sldId id="302"/>
            <p14:sldId id="271"/>
          </p14:sldIdLst>
        </p14:section>
        <p14:section name="Fígado" id="{73C30964-FCAF-47C4-8F57-92608E46146C}">
          <p14:sldIdLst>
            <p14:sldId id="272"/>
            <p14:sldId id="273"/>
          </p14:sldIdLst>
        </p14:section>
        <p14:section name="Rins" id="{86A0E573-AD23-42F5-8434-4D59F3D2B453}">
          <p14:sldIdLst>
            <p14:sldId id="275"/>
            <p14:sldId id="278"/>
          </p14:sldIdLst>
        </p14:section>
        <p14:section name="TGI" id="{923B194A-F172-4CD5-812C-678DEFD95E97}">
          <p14:sldIdLst>
            <p14:sldId id="280"/>
            <p14:sldId id="281"/>
            <p14:sldId id="282"/>
            <p14:sldId id="283"/>
            <p14:sldId id="284"/>
          </p14:sldIdLst>
        </p14:section>
        <p14:section name="Pulmões" id="{41353E1A-DAA9-4C56-ADF8-1C524F47603F}">
          <p14:sldIdLst>
            <p14:sldId id="285"/>
            <p14:sldId id="300"/>
            <p14:sldId id="301"/>
            <p14:sldId id="286"/>
            <p14:sldId id="289"/>
            <p14:sldId id="291"/>
            <p14:sldId id="288"/>
          </p14:sldIdLst>
        </p14:section>
        <p14:section name="Cérebro" id="{53E931ED-1870-4E62-A8E6-210440A55D37}">
          <p14:sldIdLst>
            <p14:sldId id="292"/>
            <p14:sldId id="296"/>
          </p14:sldIdLst>
        </p14:section>
        <p14:section name="Discussão" id="{73FDE755-C0D8-4D92-9166-58BD352F923D}">
          <p14:sldIdLst>
            <p14:sldId id="297"/>
            <p14:sldId id="304"/>
            <p14:sldId id="299"/>
          </p14:sldIdLst>
        </p14:section>
        <p14:section name="Referências" id="{E7F3517E-A514-4FCF-845A-7CD4ADFC599E}">
          <p14:sldIdLst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gradFill>
          <a:gsLst>
            <a:gs pos="0">
              <a:schemeClr val="accent3"/>
            </a:gs>
            <a:gs pos="63000">
              <a:schemeClr val="accent3">
                <a:lumMod val="50000"/>
              </a:schemeClr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3DCC6-3F3F-9DC4-939C-528BBABF52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pt-BR" dirty="0"/>
              <a:t>Se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372506-C8BE-515C-E465-C8FD80B71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61095F-3A48-1FC1-5D2E-DDD86605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6A7C2C-03DD-EF4F-7FC2-5F98338F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16A3C5-BC5C-E303-6138-28EFDE64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74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4F636-3731-5753-ED54-7F7B0DE5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BD2A97E-CA08-A14C-09BB-08C701F41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E14506C-A1AF-077E-4D85-1AA858D87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E67AB4-46BE-D92E-7B6F-BDE4F6E0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5FE313-7A78-8176-BCF8-DD3B7E60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3CBB0F-3B47-952B-EC23-0A545160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18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4495A-89AF-26BE-C9AA-2CC67D62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6BCABE-F183-DE81-4586-4563FFCF6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B94C8B-E5D0-ADFD-22C2-06E24FC5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EA55E8-41D7-B3E8-24B9-FDBD8431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A3AFA-B340-63C5-54A0-AEAAE5FB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060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048AA5-2C5C-A149-1A85-19FFF3EF4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41E9ECB-1723-0A91-9976-2634BABF3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AD08D5-7D25-50A1-1C38-CF0A0351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7DA799-805A-FDE1-7B2C-3E783AEE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5D5949-8447-8BC6-F858-364A858A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76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E56FC23-823C-21D1-FB7D-462609193A5B}"/>
              </a:ext>
            </a:extLst>
          </p:cNvPr>
          <p:cNvSpPr/>
          <p:nvPr userDrawn="1"/>
        </p:nvSpPr>
        <p:spPr>
          <a:xfrm>
            <a:off x="-711200" y="213644"/>
            <a:ext cx="12065000" cy="9039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1644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A0529F-9E49-AB3A-57AC-08A491F2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644"/>
            <a:ext cx="10263910" cy="903956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0C19A3-15AE-3D6C-E79A-B9F37A089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888EBA-DE5A-7731-62B4-2412B9A3F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CB8AEC-3876-0A40-4153-4781B85F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D77499-C7FE-CDAD-54D3-390B6D23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7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gradFill>
          <a:gsLst>
            <a:gs pos="0">
              <a:schemeClr val="accent2"/>
            </a:gs>
            <a:gs pos="63000">
              <a:schemeClr val="accent3"/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2A908-22A4-9529-B2B6-46809E7E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1026"/>
            <a:ext cx="5264150" cy="3209926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7D8FB7-DB6F-EAE4-A1E0-96C7F759C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C9A86A-4D30-7BF6-4E0A-F389FC96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04294F-6633-4ED3-ABD2-FEBB16E6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16D9F8-2A16-2505-C7DF-074BAED6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90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gradFill>
          <a:gsLst>
            <a:gs pos="0">
              <a:schemeClr val="accent3">
                <a:lumMod val="50000"/>
              </a:schemeClr>
            </a:gs>
            <a:gs pos="63000">
              <a:schemeClr val="accent4"/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74CA7-90F4-3A22-9245-3AE6BDBD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90525"/>
            <a:ext cx="3533775" cy="1771650"/>
          </a:xfrm>
          <a:prstGeom prst="roundRect">
            <a:avLst/>
          </a:prstGeom>
          <a:solidFill>
            <a:schemeClr val="accent3"/>
          </a:solidFill>
          <a:effectLst>
            <a:outerShdw blurRad="76200" dist="381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79A43E8-C2C2-2B78-AA1C-EFDF5849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D8C884-70BB-5224-E0C5-AD9EA888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6A30F7-5BF0-BCF9-6527-54322CF8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92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4D918-CB11-CB7C-B858-3DA8FBFC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EC4295-038D-DEC9-D58D-CD299111D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8A4C01-FE32-37F9-E291-471F7DBF3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AE493C-FDE8-F06F-6C2D-3EFA0A6D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DBAF3B-758E-EC11-935F-34FA1E01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CB1D2D-085C-652B-396B-BEEBE073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24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BEF48-A378-2728-C347-F49C9C2B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93ADB0-FD23-9A39-DD3C-E3CF3B55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9725F0-ACEA-8F58-0496-F98C8704E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57F447-7EEF-F54B-2D7D-34BA0128E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FFAD325-C0E5-6A6A-48CF-94109BF7E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2AE8805-FB58-F879-33E1-03F9D178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06FA5B-4842-C2C1-565A-95630790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1067E49-30C5-5EAE-A66C-5F4D5E57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F24E5-063D-E579-64CF-6CC8910B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4F12B6-5E06-CCE2-3FD6-5F15552C2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4CDE28-85A3-FC8B-16F7-A7CE132C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A30A0BA-64C9-1A68-FF23-4A78AE6F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51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60473F-EA71-C940-D672-06EE8ED3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F7DE645-A1AB-213E-CAF9-369A214A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B158CB-AF0B-948E-4883-F4CF49C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63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A10E3-992A-55C9-3D56-45300C3F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9DCCD6-FCE0-1954-57C2-0B3EB1231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73D832-B76D-262B-1B18-E4674FFD9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C2E1B7-0F1F-FB04-8E7D-06017B14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8D9DA7-7BEE-634D-C11F-900451CC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094790-2D32-2D4E-4192-3C9B701E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37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1AD9346-3508-597F-213A-FDCB61C1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6576F3-5057-CBED-425A-70E03C20E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000543-7E4F-FE6D-B4F9-246DD77BF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708465-F707-4917-9CF8-E279FF23F376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68FE1F-1FBE-CC76-FA12-4096B169D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CEEEF9-0646-EAAF-9519-F9D8668C7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72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3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4" Type="http://schemas.openxmlformats.org/officeDocument/2006/relationships/slide" Target="slide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slide" Target="slide3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slide" Target="slide27.xml"/><Relationship Id="rId4" Type="http://schemas.openxmlformats.org/officeDocument/2006/relationships/slide" Target="slide18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57D70-9BBB-F7B6-EA51-F909FBCD01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Seminário de Lâminas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DFF7F6-E86F-A1AF-498C-D632D2F12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20533"/>
          </a:xfrm>
        </p:spPr>
        <p:txBody>
          <a:bodyPr>
            <a:normAutofit/>
          </a:bodyPr>
          <a:lstStyle/>
          <a:p>
            <a:r>
              <a:rPr lang="pt-BR" sz="3000" b="1" dirty="0"/>
              <a:t>Ruana Farias Novaes</a:t>
            </a:r>
          </a:p>
          <a:p>
            <a:pPr>
              <a:lnSpc>
                <a:spcPct val="120000"/>
              </a:lnSpc>
            </a:pPr>
            <a:br>
              <a:rPr lang="pt-BR" dirty="0"/>
            </a:b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EA84302-0190-3D1E-167C-2F313C623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517998"/>
            <a:ext cx="2115423" cy="211542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B926789-4FFF-BEE9-78B3-B0A465F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5" y="-88579"/>
            <a:ext cx="3637504" cy="1597339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97E04E9C-897D-E375-7F21-ED1FA5A428EE}"/>
              </a:ext>
            </a:extLst>
          </p:cNvPr>
          <p:cNvSpPr txBox="1">
            <a:spLocks/>
          </p:cNvSpPr>
          <p:nvPr/>
        </p:nvSpPr>
        <p:spPr>
          <a:xfrm>
            <a:off x="1524000" y="3740057"/>
            <a:ext cx="9144000" cy="2820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br>
              <a:rPr lang="pt-BR" dirty="0"/>
            </a:br>
            <a:r>
              <a:rPr lang="pt-BR" dirty="0"/>
              <a:t>R2 Patologia – HC-UFMG </a:t>
            </a:r>
            <a:br>
              <a:rPr lang="pt-BR" dirty="0"/>
            </a:br>
            <a:r>
              <a:rPr lang="pt-BR" dirty="0"/>
              <a:t>Mestranda em Patologia – UFMG</a:t>
            </a:r>
          </a:p>
          <a:p>
            <a:r>
              <a:rPr lang="pt-BR" dirty="0"/>
              <a:t>_____________________________________________</a:t>
            </a:r>
          </a:p>
          <a:p>
            <a:r>
              <a:rPr lang="pt-BR" b="1" dirty="0"/>
              <a:t>Orientador: Prof. Dr. Geraldo Brasileiro Filho</a:t>
            </a:r>
          </a:p>
          <a:p>
            <a:r>
              <a:rPr lang="pt-BR" dirty="0"/>
              <a:t>Colaboradores: Prof. Me. Frederico Correa, Prof. Dr. Marcelo Pascoal, </a:t>
            </a:r>
          </a:p>
          <a:p>
            <a:r>
              <a:rPr lang="pt-BR" dirty="0"/>
              <a:t>Prof. Me. Stanley Araújo, Matheus Tavares</a:t>
            </a:r>
          </a:p>
        </p:txBody>
      </p:sp>
    </p:spTree>
    <p:extLst>
      <p:ext uri="{BB962C8B-B14F-4D97-AF65-F5344CB8AC3E}">
        <p14:creationId xmlns:p14="http://schemas.microsoft.com/office/powerpoint/2010/main" val="2124047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418FDC-AE58-5403-556C-99D8ED816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20"/>
          <a:stretch/>
        </p:blipFill>
        <p:spPr>
          <a:xfrm>
            <a:off x="0" y="0"/>
            <a:ext cx="12192000" cy="7572644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5048187-AC84-2806-C108-24ADE04192D5}"/>
              </a:ext>
            </a:extLst>
          </p:cNvPr>
          <p:cNvSpPr/>
          <p:nvPr/>
        </p:nvSpPr>
        <p:spPr>
          <a:xfrm>
            <a:off x="6554562" y="2359479"/>
            <a:ext cx="2390775" cy="2390775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806183CD-7EB6-8CC4-0C63-F3681B950409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509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4FA46C-73D9-154C-D737-5E9E96CB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47257" cy="6858000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65B42262-C346-3D06-3DD3-CC3770C458FB}"/>
              </a:ext>
            </a:extLst>
          </p:cNvPr>
          <p:cNvSpPr/>
          <p:nvPr/>
        </p:nvSpPr>
        <p:spPr>
          <a:xfrm>
            <a:off x="12077229" y="6362929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11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D485942-F479-6092-EC2A-7036062542C1}"/>
              </a:ext>
            </a:extLst>
          </p:cNvPr>
          <p:cNvSpPr/>
          <p:nvPr/>
        </p:nvSpPr>
        <p:spPr>
          <a:xfrm>
            <a:off x="301050" y="380246"/>
            <a:ext cx="3966149" cy="9415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chemeClr val="accent1"/>
                </a:solidFill>
                <a:latin typeface="+mj-lt"/>
              </a:rPr>
              <a:t>Tricrômico</a:t>
            </a:r>
            <a:r>
              <a:rPr lang="pt-BR" sz="2800" dirty="0">
                <a:solidFill>
                  <a:schemeClr val="accent1"/>
                </a:solidFill>
                <a:latin typeface="+mj-lt"/>
              </a:rPr>
              <a:t> de Masson</a:t>
            </a:r>
          </a:p>
        </p:txBody>
      </p:sp>
    </p:spTree>
    <p:extLst>
      <p:ext uri="{BB962C8B-B14F-4D97-AF65-F5344CB8AC3E}">
        <p14:creationId xmlns:p14="http://schemas.microsoft.com/office/powerpoint/2010/main" val="26017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AC09C5-51ED-49FD-4581-A1EBF82B0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6" cy="6858000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92E468B6-92DF-D8D4-9584-6E701FDBFB23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777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4E8BE04-05EA-FDB7-B49F-8F7EC814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1666" cy="6945086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F78E732-4794-7E15-7E6A-B198C395E942}"/>
              </a:ext>
            </a:extLst>
          </p:cNvPr>
          <p:cNvSpPr/>
          <p:nvPr/>
        </p:nvSpPr>
        <p:spPr>
          <a:xfrm>
            <a:off x="8318048" y="2277155"/>
            <a:ext cx="2390775" cy="2390775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04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44ED24E-72CE-A4DD-74E7-0D558383F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2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D85616EC-AAB0-00B2-E4E0-A37600F83087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202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754B021-907D-1DC2-E539-5CE1E63D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69" y="653143"/>
            <a:ext cx="7140588" cy="55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206D9049-EF92-C4DE-908B-D20BC7D2E057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15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55B5D3-DC97-6D95-41EC-465766593C4A}"/>
              </a:ext>
            </a:extLst>
          </p:cNvPr>
          <p:cNvSpPr txBox="1"/>
          <p:nvPr/>
        </p:nvSpPr>
        <p:spPr>
          <a:xfrm>
            <a:off x="568542" y="5118984"/>
            <a:ext cx="327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Cortesia: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Prof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Me. Stanley Araújo​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2825CAF-0240-1495-ADC5-1037B64315DA}"/>
              </a:ext>
            </a:extLst>
          </p:cNvPr>
          <p:cNvCxnSpPr/>
          <p:nvPr/>
        </p:nvCxnSpPr>
        <p:spPr>
          <a:xfrm>
            <a:off x="653143" y="5090409"/>
            <a:ext cx="28670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3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B0B916F-A8DD-ABFD-7BE4-A6618CC51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18" y="299902"/>
            <a:ext cx="7995920" cy="59969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A3B19B1-FFC5-1FE1-ED80-560BB7F38317}"/>
              </a:ext>
            </a:extLst>
          </p:cNvPr>
          <p:cNvSpPr txBox="1"/>
          <p:nvPr/>
        </p:nvSpPr>
        <p:spPr>
          <a:xfrm>
            <a:off x="568542" y="5118984"/>
            <a:ext cx="327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Cortesia: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Prof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Me. Frederico Correa​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FAD6B36-21C0-83FB-B419-D1E19F3C0729}"/>
              </a:ext>
            </a:extLst>
          </p:cNvPr>
          <p:cNvCxnSpPr/>
          <p:nvPr/>
        </p:nvCxnSpPr>
        <p:spPr>
          <a:xfrm>
            <a:off x="653143" y="5090409"/>
            <a:ext cx="28670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hlinkClick r:id="rId3" action="ppaction://hlinksldjump"/>
            <a:extLst>
              <a:ext uri="{FF2B5EF4-FFF2-40B4-BE49-F238E27FC236}">
                <a16:creationId xmlns:a16="http://schemas.microsoft.com/office/drawing/2014/main" id="{D84CDAE8-3BB8-3CAF-3A03-CCC5234B5ABB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1980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9BB5331-FC76-3104-EB5D-BB0ADE9BCADB}"/>
              </a:ext>
            </a:extLst>
          </p:cNvPr>
          <p:cNvSpPr txBox="1"/>
          <p:nvPr/>
        </p:nvSpPr>
        <p:spPr>
          <a:xfrm>
            <a:off x="1591798" y="2595333"/>
            <a:ext cx="305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PCR para 24Sα origina um produto de 125 pares de base para a cepa </a:t>
            </a:r>
            <a:r>
              <a:rPr lang="pt-BR" sz="2400" dirty="0" err="1"/>
              <a:t>TcII</a:t>
            </a:r>
            <a:r>
              <a:rPr lang="pt-BR" sz="2400" dirty="0"/>
              <a:t>.​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C4FAF9-C9F7-A152-EEE5-34539CE4824D}"/>
              </a:ext>
            </a:extLst>
          </p:cNvPr>
          <p:cNvSpPr txBox="1"/>
          <p:nvPr/>
        </p:nvSpPr>
        <p:spPr>
          <a:xfrm>
            <a:off x="1591799" y="5031898"/>
            <a:ext cx="327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Cortesia: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Prof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Dr. Marcelo Pascoal​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8B22551-EAEF-D276-4260-9A73DD765EAE}"/>
              </a:ext>
            </a:extLst>
          </p:cNvPr>
          <p:cNvGrpSpPr/>
          <p:nvPr/>
        </p:nvGrpSpPr>
        <p:grpSpPr>
          <a:xfrm>
            <a:off x="5539653" y="445998"/>
            <a:ext cx="4381500" cy="5966003"/>
            <a:chOff x="8440100" y="1412437"/>
            <a:chExt cx="3028950" cy="4124324"/>
          </a:xfr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956DFF3-0E79-BD63-58B0-2F09D38CBA73}"/>
                </a:ext>
              </a:extLst>
            </p:cNvPr>
            <p:cNvSpPr/>
            <p:nvPr/>
          </p:nvSpPr>
          <p:spPr>
            <a:xfrm>
              <a:off x="8440100" y="1412437"/>
              <a:ext cx="3028950" cy="4124324"/>
            </a:xfrm>
            <a:prstGeom prst="roundRect">
              <a:avLst>
                <a:gd name="adj" fmla="val 6816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C5AA8E95-985E-6D1B-E4B4-C5372F0C79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52" t="45215"/>
            <a:stretch/>
          </p:blipFill>
          <p:spPr bwMode="auto">
            <a:xfrm>
              <a:off x="9382125" y="3134414"/>
              <a:ext cx="1847850" cy="2181225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F5D13786-BA01-88E7-0CE9-B297B1CFA087}"/>
                </a:ext>
              </a:extLst>
            </p:cNvPr>
            <p:cNvSpPr txBox="1"/>
            <p:nvPr/>
          </p:nvSpPr>
          <p:spPr>
            <a:xfrm>
              <a:off x="9494747" y="1784912"/>
              <a:ext cx="382981" cy="130497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Peso molecular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C2942B3-E720-53AA-C1B2-D3DB9F8443BC}"/>
                </a:ext>
              </a:extLst>
            </p:cNvPr>
            <p:cNvSpPr txBox="1"/>
            <p:nvPr/>
          </p:nvSpPr>
          <p:spPr>
            <a:xfrm>
              <a:off x="9954575" y="2456460"/>
              <a:ext cx="382981" cy="63342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Branco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CEA6FDC-533E-3638-0393-D55B79F50FA4}"/>
                </a:ext>
              </a:extLst>
            </p:cNvPr>
            <p:cNvSpPr txBox="1"/>
            <p:nvPr/>
          </p:nvSpPr>
          <p:spPr>
            <a:xfrm>
              <a:off x="10380779" y="1786162"/>
              <a:ext cx="382981" cy="13149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Cepa </a:t>
              </a:r>
              <a:r>
                <a:rPr lang="pt-BR" sz="2400" dirty="0" err="1">
                  <a:solidFill>
                    <a:schemeClr val="accent1"/>
                  </a:solidFill>
                </a:rPr>
                <a:t>Tc</a:t>
              </a:r>
              <a:r>
                <a:rPr lang="pt-BR" sz="2400" dirty="0">
                  <a:solidFill>
                    <a:schemeClr val="accent1"/>
                  </a:solidFill>
                </a:rPr>
                <a:t> II </a:t>
              </a:r>
              <a:r>
                <a:rPr lang="pt-BR" sz="2400" dirty="0" err="1">
                  <a:solidFill>
                    <a:schemeClr val="accent1"/>
                  </a:solidFill>
                </a:rPr>
                <a:t>refer</a:t>
              </a:r>
              <a:r>
                <a:rPr lang="pt-BR" sz="2400" dirty="0">
                  <a:solidFill>
                    <a:schemeClr val="accent1"/>
                  </a:solidFill>
                </a:rPr>
                <a:t>.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CC0E353-064A-C97C-87F4-AEF95B558F9C}"/>
                </a:ext>
              </a:extLst>
            </p:cNvPr>
            <p:cNvSpPr txBox="1"/>
            <p:nvPr/>
          </p:nvSpPr>
          <p:spPr>
            <a:xfrm>
              <a:off x="10809060" y="2639305"/>
              <a:ext cx="382981" cy="45057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Caso</a:t>
              </a: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1A8D5171-3B5F-E198-7F69-39158389D07A}"/>
                </a:ext>
              </a:extLst>
            </p:cNvPr>
            <p:cNvSpPr txBox="1"/>
            <p:nvPr/>
          </p:nvSpPr>
          <p:spPr>
            <a:xfrm>
              <a:off x="8548005" y="4258746"/>
              <a:ext cx="627442" cy="319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125 </a:t>
              </a:r>
              <a:r>
                <a:rPr lang="pt-BR" sz="2400" dirty="0" err="1">
                  <a:solidFill>
                    <a:schemeClr val="accent1"/>
                  </a:solidFill>
                </a:rPr>
                <a:t>pb</a:t>
              </a:r>
              <a:endParaRPr lang="pt-BR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10A9E297-7B7E-9DAE-3065-A6EA99DE9B74}"/>
                </a:ext>
              </a:extLst>
            </p:cNvPr>
            <p:cNvCxnSpPr/>
            <p:nvPr/>
          </p:nvCxnSpPr>
          <p:spPr>
            <a:xfrm>
              <a:off x="8610600" y="4582690"/>
              <a:ext cx="6762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0A536DB-151F-5CC3-B948-52F38A0C65B3}"/>
              </a:ext>
            </a:extLst>
          </p:cNvPr>
          <p:cNvCxnSpPr/>
          <p:nvPr/>
        </p:nvCxnSpPr>
        <p:spPr>
          <a:xfrm>
            <a:off x="1676400" y="5003323"/>
            <a:ext cx="28670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hlinkClick r:id="rId3" action="ppaction://hlinksldjump"/>
            <a:extLst>
              <a:ext uri="{FF2B5EF4-FFF2-40B4-BE49-F238E27FC236}">
                <a16:creationId xmlns:a16="http://schemas.microsoft.com/office/drawing/2014/main" id="{03118CC1-D5F1-CFBC-954E-429FD896732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5627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AD6F3-FDAE-C591-DF46-4C728CBF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Fígado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2B54F87-3FF6-70BA-D60A-B92DD0B3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325293"/>
            <a:ext cx="5876925" cy="620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CC6A9DF2-241F-2C3A-A0A1-EAE1FC8B9E11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45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ACEBDC-1CAB-B9A5-1E29-3F60BAAB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7" cy="6858000"/>
          </a:xfrm>
          <a:prstGeom prst="rect">
            <a:avLst/>
          </a:prstGeom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C064B5F2-E65C-931C-B432-9A910D04ABFA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702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rculo: Vazio 8">
            <a:extLst>
              <a:ext uri="{FF2B5EF4-FFF2-40B4-BE49-F238E27FC236}">
                <a16:creationId xmlns:a16="http://schemas.microsoft.com/office/drawing/2014/main" id="{8C0EFF02-64EE-5970-C961-CB86DAAB7F7A}"/>
              </a:ext>
            </a:extLst>
          </p:cNvPr>
          <p:cNvSpPr/>
          <p:nvPr/>
        </p:nvSpPr>
        <p:spPr>
          <a:xfrm>
            <a:off x="1930155" y="1618862"/>
            <a:ext cx="1352386" cy="1352384"/>
          </a:xfrm>
          <a:prstGeom prst="donu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4B1A613-5D85-BD8A-DA1C-29D873DD7DD1}"/>
              </a:ext>
            </a:extLst>
          </p:cNvPr>
          <p:cNvSpPr/>
          <p:nvPr/>
        </p:nvSpPr>
        <p:spPr>
          <a:xfrm>
            <a:off x="5199973" y="4490593"/>
            <a:ext cx="6992027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33574F3C-B3CD-9B5B-1278-38D225D9F900}"/>
              </a:ext>
            </a:extLst>
          </p:cNvPr>
          <p:cNvSpPr/>
          <p:nvPr/>
        </p:nvSpPr>
        <p:spPr>
          <a:xfrm>
            <a:off x="5909626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74C1A892-8F56-7873-9FC3-58121C92B39E}"/>
              </a:ext>
            </a:extLst>
          </p:cNvPr>
          <p:cNvSpPr/>
          <p:nvPr/>
        </p:nvSpPr>
        <p:spPr>
          <a:xfrm>
            <a:off x="6358367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875A41D1-0877-24D9-CC0D-E314D48522B3}"/>
              </a:ext>
            </a:extLst>
          </p:cNvPr>
          <p:cNvSpPr/>
          <p:nvPr/>
        </p:nvSpPr>
        <p:spPr>
          <a:xfrm>
            <a:off x="6807108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4CA5C987-3A2A-BF3F-C796-F46B6579EC73}"/>
              </a:ext>
            </a:extLst>
          </p:cNvPr>
          <p:cNvSpPr/>
          <p:nvPr/>
        </p:nvSpPr>
        <p:spPr>
          <a:xfrm>
            <a:off x="7255849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62417A99-00C9-70A5-6D2C-6F701868DEE5}"/>
              </a:ext>
            </a:extLst>
          </p:cNvPr>
          <p:cNvSpPr/>
          <p:nvPr/>
        </p:nvSpPr>
        <p:spPr>
          <a:xfrm>
            <a:off x="7704590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C79D9A3D-1297-0324-62F2-EAA170C54FBE}"/>
              </a:ext>
            </a:extLst>
          </p:cNvPr>
          <p:cNvSpPr/>
          <p:nvPr/>
        </p:nvSpPr>
        <p:spPr>
          <a:xfrm>
            <a:off x="8153331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6AFF4F44-5FE9-85C3-29BE-88E323FFFF78}"/>
              </a:ext>
            </a:extLst>
          </p:cNvPr>
          <p:cNvSpPr/>
          <p:nvPr/>
        </p:nvSpPr>
        <p:spPr>
          <a:xfrm>
            <a:off x="9050813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15EAF9E8-DCD0-E286-3AB0-9C31F189105C}"/>
              </a:ext>
            </a:extLst>
          </p:cNvPr>
          <p:cNvSpPr/>
          <p:nvPr/>
        </p:nvSpPr>
        <p:spPr>
          <a:xfrm>
            <a:off x="9499554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A7FA5B42-F98A-AA0E-0275-4B63C5375744}"/>
              </a:ext>
            </a:extLst>
          </p:cNvPr>
          <p:cNvSpPr/>
          <p:nvPr/>
        </p:nvSpPr>
        <p:spPr>
          <a:xfrm>
            <a:off x="9948295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459AC712-A081-4602-9E81-BBFF07CDBC37}"/>
              </a:ext>
            </a:extLst>
          </p:cNvPr>
          <p:cNvSpPr/>
          <p:nvPr/>
        </p:nvSpPr>
        <p:spPr>
          <a:xfrm>
            <a:off x="10397036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DA399B83-4E53-C16E-CAE2-3B57621422A4}"/>
              </a:ext>
            </a:extLst>
          </p:cNvPr>
          <p:cNvSpPr/>
          <p:nvPr/>
        </p:nvSpPr>
        <p:spPr>
          <a:xfrm>
            <a:off x="10845777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554F8D76-F09B-18F5-EF24-E0C632006BDE}"/>
              </a:ext>
            </a:extLst>
          </p:cNvPr>
          <p:cNvSpPr/>
          <p:nvPr/>
        </p:nvSpPr>
        <p:spPr>
          <a:xfrm>
            <a:off x="11294518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A0A3924-9F59-7030-27C9-62CEDE8F3413}"/>
              </a:ext>
            </a:extLst>
          </p:cNvPr>
          <p:cNvSpPr/>
          <p:nvPr/>
        </p:nvSpPr>
        <p:spPr>
          <a:xfrm>
            <a:off x="11743259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Retângulo: Cantos Superiores Arredondados 7">
            <a:extLst>
              <a:ext uri="{FF2B5EF4-FFF2-40B4-BE49-F238E27FC236}">
                <a16:creationId xmlns:a16="http://schemas.microsoft.com/office/drawing/2014/main" id="{649E0AB7-C936-DABD-5AF5-3BE5AC02D637}"/>
              </a:ext>
            </a:extLst>
          </p:cNvPr>
          <p:cNvSpPr/>
          <p:nvPr/>
        </p:nvSpPr>
        <p:spPr>
          <a:xfrm>
            <a:off x="838200" y="5234373"/>
            <a:ext cx="3536304" cy="1231641"/>
          </a:xfrm>
          <a:prstGeom prst="round2SameRect">
            <a:avLst>
              <a:gd name="adj1" fmla="val 0"/>
              <a:gd name="adj2" fmla="val 20455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Cardiopatia chagásica crônica há mais de 10 anos.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3C8CE5-C864-286D-9523-3D347709FEF9}"/>
              </a:ext>
            </a:extLst>
          </p:cNvPr>
          <p:cNvSpPr/>
          <p:nvPr/>
        </p:nvSpPr>
        <p:spPr>
          <a:xfrm>
            <a:off x="838200" y="4007498"/>
            <a:ext cx="3536302" cy="12316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/>
              <a:t>Ex-etilista</a:t>
            </a:r>
            <a:r>
              <a:rPr lang="pt-BR" sz="2400" dirty="0"/>
              <a:t>, diabético e hipertenso.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C43746-BEE2-2005-FDEB-68A3EB8B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 da clínica e linha do tempo</a:t>
            </a:r>
          </a:p>
        </p:txBody>
      </p:sp>
      <p:sp>
        <p:nvSpPr>
          <p:cNvPr id="5" name="Retângulo: Cantos Superiores Arredondados 4">
            <a:extLst>
              <a:ext uri="{FF2B5EF4-FFF2-40B4-BE49-F238E27FC236}">
                <a16:creationId xmlns:a16="http://schemas.microsoft.com/office/drawing/2014/main" id="{D2DB2299-4C56-6ACB-4953-C8AB697E896B}"/>
              </a:ext>
            </a:extLst>
          </p:cNvPr>
          <p:cNvSpPr/>
          <p:nvPr/>
        </p:nvSpPr>
        <p:spPr>
          <a:xfrm>
            <a:off x="838202" y="2603241"/>
            <a:ext cx="3536302" cy="1408922"/>
          </a:xfrm>
          <a:prstGeom prst="round2Same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3BE6CE-6CC8-DB30-62DD-DEE4D3866A59}"/>
              </a:ext>
            </a:extLst>
          </p:cNvPr>
          <p:cNvSpPr txBox="1"/>
          <p:nvPr/>
        </p:nvSpPr>
        <p:spPr>
          <a:xfrm>
            <a:off x="1160282" y="3368451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spc="150" dirty="0">
                <a:solidFill>
                  <a:schemeClr val="bg2"/>
                </a:solidFill>
                <a:latin typeface="+mj-lt"/>
              </a:rPr>
              <a:t>JIGJ — 61 anos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2A3494B0-FB49-9C80-C33C-457FF8CC7468}"/>
              </a:ext>
            </a:extLst>
          </p:cNvPr>
          <p:cNvSpPr/>
          <p:nvPr/>
        </p:nvSpPr>
        <p:spPr>
          <a:xfrm>
            <a:off x="5014400" y="3904978"/>
            <a:ext cx="964163" cy="9641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chemeClr val="accent4"/>
                </a:solidFill>
              </a:rPr>
              <a:t>19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266EB794-177D-814D-7EFE-479D84FD6642}"/>
              </a:ext>
            </a:extLst>
          </p:cNvPr>
          <p:cNvSpPr txBox="1"/>
          <p:nvPr/>
        </p:nvSpPr>
        <p:spPr>
          <a:xfrm>
            <a:off x="5199973" y="4911207"/>
            <a:ext cx="5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JUN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2019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3351296F-8925-B9A3-D052-14BEBF87B3A3}"/>
              </a:ext>
            </a:extLst>
          </p:cNvPr>
          <p:cNvSpPr txBox="1"/>
          <p:nvPr/>
        </p:nvSpPr>
        <p:spPr>
          <a:xfrm>
            <a:off x="5496484" y="2817072"/>
            <a:ext cx="483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Transplante cardíaco por MCP chagásica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D01F092-7D2C-45DB-BD1F-37C6086D7525}"/>
              </a:ext>
            </a:extLst>
          </p:cNvPr>
          <p:cNvSpPr txBox="1"/>
          <p:nvPr/>
        </p:nvSpPr>
        <p:spPr>
          <a:xfrm>
            <a:off x="8826442" y="5459348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Rejeição 1R</a:t>
            </a:r>
          </a:p>
        </p:txBody>
      </p: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58B6FF07-3449-2FB0-8AB8-DD4D47F0171F}"/>
              </a:ext>
            </a:extLst>
          </p:cNvPr>
          <p:cNvCxnSpPr>
            <a:stCxn id="45" idx="0"/>
            <a:endCxn id="47" idx="1"/>
          </p:cNvCxnSpPr>
          <p:nvPr/>
        </p:nvCxnSpPr>
        <p:spPr>
          <a:xfrm flipV="1">
            <a:off x="5496482" y="3047905"/>
            <a:ext cx="2" cy="857073"/>
          </a:xfrm>
          <a:prstGeom prst="straightConnector1">
            <a:avLst/>
          </a:prstGeom>
          <a:ln>
            <a:solidFill>
              <a:schemeClr val="accent2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3BB1E713-A37B-5297-E4A8-6B4DFC6EA53A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8826442" y="4747160"/>
            <a:ext cx="0" cy="943021"/>
          </a:xfrm>
          <a:prstGeom prst="straightConnector1">
            <a:avLst/>
          </a:prstGeom>
          <a:ln>
            <a:solidFill>
              <a:schemeClr val="accent2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7AE2EE41-4B41-072E-10EF-B45E7700BC3A}"/>
              </a:ext>
            </a:extLst>
          </p:cNvPr>
          <p:cNvSpPr/>
          <p:nvPr/>
        </p:nvSpPr>
        <p:spPr>
          <a:xfrm>
            <a:off x="1699367" y="1376265"/>
            <a:ext cx="1810139" cy="181013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írculo: Vazio 9">
            <a:extLst>
              <a:ext uri="{FF2B5EF4-FFF2-40B4-BE49-F238E27FC236}">
                <a16:creationId xmlns:a16="http://schemas.microsoft.com/office/drawing/2014/main" id="{F8889BB3-8AA5-2FEC-5140-066C1D836350}"/>
              </a:ext>
            </a:extLst>
          </p:cNvPr>
          <p:cNvSpPr/>
          <p:nvPr/>
        </p:nvSpPr>
        <p:spPr>
          <a:xfrm>
            <a:off x="1887341" y="1567749"/>
            <a:ext cx="1434192" cy="1434190"/>
          </a:xfrm>
          <a:prstGeom prst="donu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D09DAAAB-EA46-CD1C-8CB9-BFC1100A5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0457" y="1666860"/>
            <a:ext cx="1271783" cy="1420433"/>
          </a:xfrm>
          <a:prstGeom prst="rect">
            <a:avLst/>
          </a:prstGeom>
        </p:spPr>
      </p:pic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DEDC7264-CF0F-F3D6-33F4-E85952962333}"/>
              </a:ext>
            </a:extLst>
          </p:cNvPr>
          <p:cNvSpPr/>
          <p:nvPr/>
        </p:nvSpPr>
        <p:spPr>
          <a:xfrm>
            <a:off x="8602073" y="4283527"/>
            <a:ext cx="466540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8" name="Forma Livre: Forma 47">
            <a:extLst>
              <a:ext uri="{FF2B5EF4-FFF2-40B4-BE49-F238E27FC236}">
                <a16:creationId xmlns:a16="http://schemas.microsoft.com/office/drawing/2014/main" id="{B3A7050A-8C63-9965-63A5-877228CBF6BC}"/>
              </a:ext>
            </a:extLst>
          </p:cNvPr>
          <p:cNvSpPr/>
          <p:nvPr/>
        </p:nvSpPr>
        <p:spPr>
          <a:xfrm>
            <a:off x="8449670" y="3990925"/>
            <a:ext cx="753544" cy="753540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pt-BR" sz="3600" dirty="0">
                <a:solidFill>
                  <a:schemeClr val="accent4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5387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11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61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11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61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11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1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11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61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11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61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11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61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11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61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8" grpId="0" animBg="1"/>
      <p:bldP spid="7" grpId="0" animBg="1"/>
      <p:bldP spid="5" grpId="0" animBg="1"/>
      <p:bldP spid="6" grpId="0" build="p"/>
      <p:bldP spid="45" grpId="0" animBg="1"/>
      <p:bldP spid="46" grpId="0"/>
      <p:bldP spid="47" grpId="0"/>
      <p:bldP spid="49" grpId="0"/>
      <p:bldP spid="4" grpId="0" animBg="1"/>
      <p:bldP spid="10" grpId="0" animBg="1"/>
      <p:bldP spid="11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B4C40-23A8-942E-0189-3F5566A86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Rins</a:t>
            </a:r>
          </a:p>
        </p:txBody>
      </p:sp>
      <p:pic>
        <p:nvPicPr>
          <p:cNvPr id="4" name="Imagem 3" descr="Rosquinha com cobertura de chocolate&#10;&#10;Descrição gerada automaticamente com confiança média">
            <a:extLst>
              <a:ext uri="{FF2B5EF4-FFF2-40B4-BE49-F238E27FC236}">
                <a16:creationId xmlns:a16="http://schemas.microsoft.com/office/drawing/2014/main" id="{A184D886-F2F6-EAEC-F1EA-EF51433BC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15" y="0"/>
            <a:ext cx="4691459" cy="6858000"/>
          </a:xfrm>
          <a:prstGeom prst="rect">
            <a:avLst/>
          </a:prstGeom>
        </p:spPr>
      </p:pic>
      <p:pic>
        <p:nvPicPr>
          <p:cNvPr id="6" name="Imagem 5" descr="Uma imagem contendo comida, mesa, bolo, chocolate&#10;&#10;Descrição gerada automaticamente">
            <a:extLst>
              <a:ext uri="{FF2B5EF4-FFF2-40B4-BE49-F238E27FC236}">
                <a16:creationId xmlns:a16="http://schemas.microsoft.com/office/drawing/2014/main" id="{CB57E31B-3334-FF92-FB82-808387123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95" y="0"/>
            <a:ext cx="5030360" cy="6858000"/>
          </a:xfrm>
          <a:prstGeom prst="rect">
            <a:avLst/>
          </a:prstGeom>
        </p:spPr>
      </p:pic>
      <p:pic>
        <p:nvPicPr>
          <p:cNvPr id="8" name="Imagem 7" descr="Pedaço de banana&#10;&#10;Descrição gerada automaticamente com confiança baixa">
            <a:extLst>
              <a:ext uri="{FF2B5EF4-FFF2-40B4-BE49-F238E27FC236}">
                <a16:creationId xmlns:a16="http://schemas.microsoft.com/office/drawing/2014/main" id="{0C151153-2EEF-775C-EDCA-4D98C440A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740" flipH="1">
            <a:off x="6909794" y="-11788"/>
            <a:ext cx="5230884" cy="6949849"/>
          </a:xfrm>
          <a:prstGeom prst="rect">
            <a:avLst/>
          </a:prstGeom>
        </p:spPr>
      </p:pic>
      <p:pic>
        <p:nvPicPr>
          <p:cNvPr id="10" name="Imagem 9" descr="Uma imagem contendo comida, mesa, coberto, prato&#10;&#10;Descrição gerada automaticamente">
            <a:extLst>
              <a:ext uri="{FF2B5EF4-FFF2-40B4-BE49-F238E27FC236}">
                <a16:creationId xmlns:a16="http://schemas.microsoft.com/office/drawing/2014/main" id="{C4CF12D2-D829-A481-7F7F-954289F42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715" flipH="1">
            <a:off x="2476952" y="165038"/>
            <a:ext cx="4445155" cy="6459905"/>
          </a:xfrm>
          <a:prstGeom prst="rect">
            <a:avLst/>
          </a:prstGeom>
        </p:spPr>
      </p:pic>
      <p:sp>
        <p:nvSpPr>
          <p:cNvPr id="12" name="Retângulo: Cantos Arredondados 11">
            <a:hlinkClick r:id="rId6" action="ppaction://hlinksldjump"/>
            <a:extLst>
              <a:ext uri="{FF2B5EF4-FFF2-40B4-BE49-F238E27FC236}">
                <a16:creationId xmlns:a16="http://schemas.microsoft.com/office/drawing/2014/main" id="{8C612708-77FF-C1B2-40C7-A76152BC510E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092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6843F68-E418-91DF-AB16-3F9A8890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EFDE6AF9-878C-2C89-171C-DF0E803E1BCA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8916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A13A8-5FEA-C8E9-3ECF-36EA854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TGI</a:t>
            </a:r>
          </a:p>
        </p:txBody>
      </p:sp>
      <p:pic>
        <p:nvPicPr>
          <p:cNvPr id="6" name="Imagem 5" descr="Uma imagem contendo escuro, olhando, pássaro, em pé&#10;&#10;Descrição gerada automaticamente">
            <a:extLst>
              <a:ext uri="{FF2B5EF4-FFF2-40B4-BE49-F238E27FC236}">
                <a16:creationId xmlns:a16="http://schemas.microsoft.com/office/drawing/2014/main" id="{8CE92E12-108B-99DA-DB55-29D8A1FB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477" y="-3026696"/>
            <a:ext cx="7155046" cy="1291139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D9AFF7DF-F635-E506-7403-0647EB136BBE}"/>
              </a:ext>
            </a:extLst>
          </p:cNvPr>
          <p:cNvSpPr/>
          <p:nvPr/>
        </p:nvSpPr>
        <p:spPr>
          <a:xfrm rot="14223567">
            <a:off x="178434" y="1218952"/>
            <a:ext cx="3075347" cy="3033981"/>
          </a:xfrm>
          <a:prstGeom prst="ellipse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464C7B0-2DE4-B1AE-D934-5C8101C20B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hlinkClick r:id="rId4" action="ppaction://hlinksldjump"/>
            <a:extLst>
              <a:ext uri="{FF2B5EF4-FFF2-40B4-BE49-F238E27FC236}">
                <a16:creationId xmlns:a16="http://schemas.microsoft.com/office/drawing/2014/main" id="{B5ED2730-8913-EEF1-6BDD-8F0B6290BFD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4884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A13A8-5FEA-C8E9-3ECF-36EA854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TGI</a:t>
            </a:r>
          </a:p>
        </p:txBody>
      </p:sp>
      <p:pic>
        <p:nvPicPr>
          <p:cNvPr id="6" name="Imagem 5" descr="Uma imagem contendo escuro, olhando, pássaro, em pé&#10;&#10;Descrição gerada automaticamente">
            <a:extLst>
              <a:ext uri="{FF2B5EF4-FFF2-40B4-BE49-F238E27FC236}">
                <a16:creationId xmlns:a16="http://schemas.microsoft.com/office/drawing/2014/main" id="{8CE92E12-108B-99DA-DB55-29D8A1FB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477" y="-3026696"/>
            <a:ext cx="7155046" cy="1291139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B384263-6125-96F9-C4AC-FA6E27EAA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EDC4CD9-282F-3BBF-FA9B-9904469956FC}"/>
              </a:ext>
            </a:extLst>
          </p:cNvPr>
          <p:cNvSpPr/>
          <p:nvPr/>
        </p:nvSpPr>
        <p:spPr>
          <a:xfrm rot="14223567">
            <a:off x="-359286" y="-800815"/>
            <a:ext cx="7221037" cy="712390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7" name="Retângulo: Cantos Arredondados 6">
            <a:hlinkClick r:id="rId4" action="ppaction://hlinksldjump"/>
            <a:extLst>
              <a:ext uri="{FF2B5EF4-FFF2-40B4-BE49-F238E27FC236}">
                <a16:creationId xmlns:a16="http://schemas.microsoft.com/office/drawing/2014/main" id="{D91B8ADB-7C8E-AEED-7D5D-BC83BB7E5FC1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808367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A6478CE-718D-20A0-32DE-D357CE4B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DB29D278-7993-5584-6F0A-F1CFA29CA022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3888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8299A-36E7-3310-C378-D1352845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TGI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AEFC81F-5783-8FE4-3AEB-847976A90C5C}"/>
              </a:ext>
            </a:extLst>
          </p:cNvPr>
          <p:cNvSpPr/>
          <p:nvPr/>
        </p:nvSpPr>
        <p:spPr>
          <a:xfrm>
            <a:off x="2741856" y="131254"/>
            <a:ext cx="6708288" cy="6595491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957F9C0F-A8F8-798C-B605-87A358C07726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2958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0C8A010-A808-10DC-927A-3ED0BF4BF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1DEABD12-727C-1584-8C7D-5338CFCD5F3D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4130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E947A-051B-44DD-6F22-FB36914E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pic>
        <p:nvPicPr>
          <p:cNvPr id="4" name="Imagem 3" descr="Uma imagem contendo pequeno, pedaço, marrom, segurando&#10;&#10;Descrição gerada automaticamente">
            <a:extLst>
              <a:ext uri="{FF2B5EF4-FFF2-40B4-BE49-F238E27FC236}">
                <a16:creationId xmlns:a16="http://schemas.microsoft.com/office/drawing/2014/main" id="{EE9BC5C4-A8C3-F3CC-E6C3-9C22E477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97" y="0"/>
            <a:ext cx="5840205" cy="6858000"/>
          </a:xfrm>
          <a:prstGeom prst="rect">
            <a:avLst/>
          </a:prstGeom>
        </p:spPr>
      </p:pic>
      <p:pic>
        <p:nvPicPr>
          <p:cNvPr id="6" name="Imagem 5" descr="Uma imagem contendo rocha, em pé, comida, coberto&#10;&#10;Descrição gerada automaticamente">
            <a:extLst>
              <a:ext uri="{FF2B5EF4-FFF2-40B4-BE49-F238E27FC236}">
                <a16:creationId xmlns:a16="http://schemas.microsoft.com/office/drawing/2014/main" id="{10D7C3D5-AA12-060A-D403-226ED1F50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6" y="0"/>
            <a:ext cx="5712366" cy="6858000"/>
          </a:xfrm>
          <a:prstGeom prst="rect">
            <a:avLst/>
          </a:prstGeom>
        </p:spPr>
      </p:pic>
      <p:pic>
        <p:nvPicPr>
          <p:cNvPr id="7" name="Imagem 6" descr="Macaco em cima de rocha&#10;&#10;Descrição gerada automaticamente com confiança média">
            <a:extLst>
              <a:ext uri="{FF2B5EF4-FFF2-40B4-BE49-F238E27FC236}">
                <a16:creationId xmlns:a16="http://schemas.microsoft.com/office/drawing/2014/main" id="{CCBE89F7-5025-0FBF-BB85-7B16ADF78B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2127">
            <a:off x="5386185" y="1611999"/>
            <a:ext cx="3748160" cy="4594378"/>
          </a:xfrm>
          <a:prstGeom prst="rect">
            <a:avLst/>
          </a:prstGeom>
        </p:spPr>
      </p:pic>
      <p:sp>
        <p:nvSpPr>
          <p:cNvPr id="9" name="Retângulo: Cantos Arredondados 8">
            <a:hlinkClick r:id="rId5" action="ppaction://hlinksldjump"/>
            <a:extLst>
              <a:ext uri="{FF2B5EF4-FFF2-40B4-BE49-F238E27FC236}">
                <a16:creationId xmlns:a16="http://schemas.microsoft.com/office/drawing/2014/main" id="{BFE93BE3-7521-2A4B-6A9E-AA749A744144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810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ocha, em pé, comida, coberto&#10;&#10;Descrição gerada automaticamente">
            <a:extLst>
              <a:ext uri="{FF2B5EF4-FFF2-40B4-BE49-F238E27FC236}">
                <a16:creationId xmlns:a16="http://schemas.microsoft.com/office/drawing/2014/main" id="{9C8F70F1-BE1F-E113-8D56-564D5CE7D8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602">
            <a:off x="-530700" y="-3307657"/>
            <a:ext cx="9767010" cy="109673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9CB1A1-D59D-1022-1C2E-8557CFB9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pic>
        <p:nvPicPr>
          <p:cNvPr id="5" name="Imagem 4" descr="Macaco em cima de rocha&#10;&#10;Descrição gerada automaticamente com confiança média">
            <a:extLst>
              <a:ext uri="{FF2B5EF4-FFF2-40B4-BE49-F238E27FC236}">
                <a16:creationId xmlns:a16="http://schemas.microsoft.com/office/drawing/2014/main" id="{66636CE4-34F1-AFEF-AD46-74891780B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3850078" y="-428471"/>
            <a:ext cx="5835451" cy="6858000"/>
          </a:xfrm>
          <a:prstGeom prst="rect">
            <a:avLst/>
          </a:prstGeom>
        </p:spPr>
      </p:pic>
      <p:sp>
        <p:nvSpPr>
          <p:cNvPr id="8" name="Retângulo: Cantos Arredondados 7">
            <a:hlinkClick r:id="rId4" action="ppaction://hlinksldjump"/>
            <a:extLst>
              <a:ext uri="{FF2B5EF4-FFF2-40B4-BE49-F238E27FC236}">
                <a16:creationId xmlns:a16="http://schemas.microsoft.com/office/drawing/2014/main" id="{E13CC571-1734-0BB2-49A5-2F250F0C1B69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856783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F18FC-97EF-6B83-4699-D0CADFD8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pic>
        <p:nvPicPr>
          <p:cNvPr id="5" name="Imagem 4" descr="Uma imagem contendo salgadinho, comida, pão, pedaço&#10;&#10;Descrição gerada automaticamente">
            <a:extLst>
              <a:ext uri="{FF2B5EF4-FFF2-40B4-BE49-F238E27FC236}">
                <a16:creationId xmlns:a16="http://schemas.microsoft.com/office/drawing/2014/main" id="{9D34009B-6843-BEA7-D9E3-676AC18B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7147">
            <a:off x="3913303" y="-91894"/>
            <a:ext cx="6053031" cy="601812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A354691-244B-3E2C-4F03-E554DE20E57D}"/>
              </a:ext>
            </a:extLst>
          </p:cNvPr>
          <p:cNvSpPr/>
          <p:nvPr/>
        </p:nvSpPr>
        <p:spPr>
          <a:xfrm rot="14585452">
            <a:off x="5114511" y="3306553"/>
            <a:ext cx="2870097" cy="2830191"/>
          </a:xfrm>
          <a:prstGeom prst="ellipse">
            <a:avLst/>
          </a:prstGeom>
          <a:blipFill dpi="0" rotWithShape="1">
            <a:blip r:embed="rId3">
              <a:alphaModFix amt="0"/>
            </a:blip>
            <a:srcRect/>
            <a:stretch>
              <a:fillRect l="-5000"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2FC1D4-6219-6D83-1589-5CF5BDD6DF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hlinkClick r:id="rId4" action="ppaction://hlinksldjump"/>
            <a:extLst>
              <a:ext uri="{FF2B5EF4-FFF2-40B4-BE49-F238E27FC236}">
                <a16:creationId xmlns:a16="http://schemas.microsoft.com/office/drawing/2014/main" id="{35F1018C-7F5D-49AC-2864-1D263F32C7B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8978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4C9B2362-E21A-C9CB-1852-D5F65B005D9C}"/>
              </a:ext>
            </a:extLst>
          </p:cNvPr>
          <p:cNvSpPr/>
          <p:nvPr/>
        </p:nvSpPr>
        <p:spPr>
          <a:xfrm>
            <a:off x="3703240" y="4490593"/>
            <a:ext cx="8488760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entágono 32">
            <a:extLst>
              <a:ext uri="{FF2B5EF4-FFF2-40B4-BE49-F238E27FC236}">
                <a16:creationId xmlns:a16="http://schemas.microsoft.com/office/drawing/2014/main" id="{9EED0D86-9C9B-AAC5-FD6B-E45FC2808485}"/>
              </a:ext>
            </a:extLst>
          </p:cNvPr>
          <p:cNvSpPr/>
          <p:nvPr/>
        </p:nvSpPr>
        <p:spPr>
          <a:xfrm>
            <a:off x="11816288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E999F32-7396-20FD-A6AB-36AF70B12F08}"/>
              </a:ext>
            </a:extLst>
          </p:cNvPr>
          <p:cNvSpPr/>
          <p:nvPr/>
        </p:nvSpPr>
        <p:spPr>
          <a:xfrm>
            <a:off x="0" y="4490593"/>
            <a:ext cx="3703240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entágono 19">
            <a:extLst>
              <a:ext uri="{FF2B5EF4-FFF2-40B4-BE49-F238E27FC236}">
                <a16:creationId xmlns:a16="http://schemas.microsoft.com/office/drawing/2014/main" id="{03363371-1C94-5AC4-D185-147E058BC450}"/>
              </a:ext>
            </a:extLst>
          </p:cNvPr>
          <p:cNvSpPr/>
          <p:nvPr/>
        </p:nvSpPr>
        <p:spPr>
          <a:xfrm>
            <a:off x="11071002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2" name="Seta: Pentágono 21">
            <a:extLst>
              <a:ext uri="{FF2B5EF4-FFF2-40B4-BE49-F238E27FC236}">
                <a16:creationId xmlns:a16="http://schemas.microsoft.com/office/drawing/2014/main" id="{4AB0DEB2-08D7-0176-4715-FE64DFB95496}"/>
              </a:ext>
            </a:extLst>
          </p:cNvPr>
          <p:cNvSpPr/>
          <p:nvPr/>
        </p:nvSpPr>
        <p:spPr>
          <a:xfrm>
            <a:off x="10341193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3" name="Seta: Pentágono 22">
            <a:extLst>
              <a:ext uri="{FF2B5EF4-FFF2-40B4-BE49-F238E27FC236}">
                <a16:creationId xmlns:a16="http://schemas.microsoft.com/office/drawing/2014/main" id="{90AA3913-C647-77B8-2D61-A1D09E713FDF}"/>
              </a:ext>
            </a:extLst>
          </p:cNvPr>
          <p:cNvSpPr/>
          <p:nvPr/>
        </p:nvSpPr>
        <p:spPr>
          <a:xfrm>
            <a:off x="9593319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4" name="Seta: Pentágono 23">
            <a:extLst>
              <a:ext uri="{FF2B5EF4-FFF2-40B4-BE49-F238E27FC236}">
                <a16:creationId xmlns:a16="http://schemas.microsoft.com/office/drawing/2014/main" id="{4CC765DA-8AD1-E9E9-1104-697D3B0596CE}"/>
              </a:ext>
            </a:extLst>
          </p:cNvPr>
          <p:cNvSpPr/>
          <p:nvPr/>
        </p:nvSpPr>
        <p:spPr>
          <a:xfrm>
            <a:off x="8863510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7" name="Seta: Pentágono 26">
            <a:extLst>
              <a:ext uri="{FF2B5EF4-FFF2-40B4-BE49-F238E27FC236}">
                <a16:creationId xmlns:a16="http://schemas.microsoft.com/office/drawing/2014/main" id="{FDEBF588-06DD-EC43-BBDA-DE4B71FD596D}"/>
              </a:ext>
            </a:extLst>
          </p:cNvPr>
          <p:cNvSpPr/>
          <p:nvPr/>
        </p:nvSpPr>
        <p:spPr>
          <a:xfrm>
            <a:off x="8115636" y="428352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8" name="Seta: Pentágono 27">
            <a:extLst>
              <a:ext uri="{FF2B5EF4-FFF2-40B4-BE49-F238E27FC236}">
                <a16:creationId xmlns:a16="http://schemas.microsoft.com/office/drawing/2014/main" id="{4B38E192-BE1C-FA17-0E5E-F3BB8A3EAA7A}"/>
              </a:ext>
            </a:extLst>
          </p:cNvPr>
          <p:cNvSpPr/>
          <p:nvPr/>
        </p:nvSpPr>
        <p:spPr>
          <a:xfrm>
            <a:off x="7385827" y="428352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9" name="Seta: Pentágono 28">
            <a:extLst>
              <a:ext uri="{FF2B5EF4-FFF2-40B4-BE49-F238E27FC236}">
                <a16:creationId xmlns:a16="http://schemas.microsoft.com/office/drawing/2014/main" id="{0FEEDECE-8382-4C78-E475-916ADEE39ADF}"/>
              </a:ext>
            </a:extLst>
          </p:cNvPr>
          <p:cNvSpPr/>
          <p:nvPr/>
        </p:nvSpPr>
        <p:spPr>
          <a:xfrm>
            <a:off x="6637953" y="428352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30" name="Seta: Pentágono 29">
            <a:extLst>
              <a:ext uri="{FF2B5EF4-FFF2-40B4-BE49-F238E27FC236}">
                <a16:creationId xmlns:a16="http://schemas.microsoft.com/office/drawing/2014/main" id="{B4AF40EE-B356-6751-900D-2EEDF52F18D6}"/>
              </a:ext>
            </a:extLst>
          </p:cNvPr>
          <p:cNvSpPr/>
          <p:nvPr/>
        </p:nvSpPr>
        <p:spPr>
          <a:xfrm>
            <a:off x="5908144" y="428352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CE885005-9B93-F327-FE5A-C27A4DAE9B07}"/>
              </a:ext>
            </a:extLst>
          </p:cNvPr>
          <p:cNvSpPr/>
          <p:nvPr/>
        </p:nvSpPr>
        <p:spPr>
          <a:xfrm>
            <a:off x="5162858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0F4F267B-E095-9C33-8FD2-45D4DF7E3566}"/>
              </a:ext>
            </a:extLst>
          </p:cNvPr>
          <p:cNvSpPr/>
          <p:nvPr/>
        </p:nvSpPr>
        <p:spPr>
          <a:xfrm>
            <a:off x="4433049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6" name="Seta: Pentágono 15">
            <a:extLst>
              <a:ext uri="{FF2B5EF4-FFF2-40B4-BE49-F238E27FC236}">
                <a16:creationId xmlns:a16="http://schemas.microsoft.com/office/drawing/2014/main" id="{2104410E-B137-384E-1944-17145BDF1744}"/>
              </a:ext>
            </a:extLst>
          </p:cNvPr>
          <p:cNvSpPr/>
          <p:nvPr/>
        </p:nvSpPr>
        <p:spPr>
          <a:xfrm>
            <a:off x="3685175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7" name="Seta: Pentágono 16">
            <a:extLst>
              <a:ext uri="{FF2B5EF4-FFF2-40B4-BE49-F238E27FC236}">
                <a16:creationId xmlns:a16="http://schemas.microsoft.com/office/drawing/2014/main" id="{6584D6D4-A8D9-0576-C6CC-DEE5D1E43B4C}"/>
              </a:ext>
            </a:extLst>
          </p:cNvPr>
          <p:cNvSpPr/>
          <p:nvPr/>
        </p:nvSpPr>
        <p:spPr>
          <a:xfrm>
            <a:off x="2955366" y="429065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36" name="Seta: Pentágono 35">
            <a:extLst>
              <a:ext uri="{FF2B5EF4-FFF2-40B4-BE49-F238E27FC236}">
                <a16:creationId xmlns:a16="http://schemas.microsoft.com/office/drawing/2014/main" id="{0FC8A42A-45D6-395D-0654-C2DEC7EAA680}"/>
              </a:ext>
            </a:extLst>
          </p:cNvPr>
          <p:cNvSpPr/>
          <p:nvPr/>
        </p:nvSpPr>
        <p:spPr>
          <a:xfrm>
            <a:off x="2207492" y="428352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35" name="Seta: Pentágono 34">
            <a:extLst>
              <a:ext uri="{FF2B5EF4-FFF2-40B4-BE49-F238E27FC236}">
                <a16:creationId xmlns:a16="http://schemas.microsoft.com/office/drawing/2014/main" id="{18168C44-11F3-D316-36AF-DB68F7E9CEED}"/>
              </a:ext>
            </a:extLst>
          </p:cNvPr>
          <p:cNvSpPr/>
          <p:nvPr/>
        </p:nvSpPr>
        <p:spPr>
          <a:xfrm>
            <a:off x="1477683" y="428352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A078D228-8BB9-311D-92FA-4FDD18CA619B}"/>
              </a:ext>
            </a:extLst>
          </p:cNvPr>
          <p:cNvSpPr/>
          <p:nvPr/>
        </p:nvSpPr>
        <p:spPr>
          <a:xfrm>
            <a:off x="729809" y="428352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48D29186-8064-6E2E-6C49-3B412EF21682}"/>
              </a:ext>
            </a:extLst>
          </p:cNvPr>
          <p:cNvSpPr/>
          <p:nvPr/>
        </p:nvSpPr>
        <p:spPr>
          <a:xfrm>
            <a:off x="0" y="428352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F1D013-A6B0-943C-2A23-204F15375D2E}"/>
              </a:ext>
            </a:extLst>
          </p:cNvPr>
          <p:cNvSpPr txBox="1"/>
          <p:nvPr/>
        </p:nvSpPr>
        <p:spPr>
          <a:xfrm>
            <a:off x="398260" y="1893341"/>
            <a:ext cx="160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Reativação de Chagas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6A03113-1C00-D0EA-46FE-4C0BFF0959F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98260" y="2308840"/>
            <a:ext cx="0" cy="1974687"/>
          </a:xfrm>
          <a:prstGeom prst="straightConnector1">
            <a:avLst/>
          </a:prstGeom>
          <a:ln>
            <a:solidFill>
              <a:schemeClr val="accent5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1A2D68E-902A-0A35-8F9D-E13A94C1B2E5}"/>
              </a:ext>
            </a:extLst>
          </p:cNvPr>
          <p:cNvSpPr txBox="1"/>
          <p:nvPr/>
        </p:nvSpPr>
        <p:spPr>
          <a:xfrm>
            <a:off x="4980006" y="2724338"/>
            <a:ext cx="495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Rejeição 1R, 2R, pielonefrite aguda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A791AE48-4B77-A6FA-67DF-3B366A6F7C76}"/>
              </a:ext>
            </a:extLst>
          </p:cNvPr>
          <p:cNvCxnSpPr>
            <a:cxnSpLocks/>
          </p:cNvCxnSpPr>
          <p:nvPr/>
        </p:nvCxnSpPr>
        <p:spPr>
          <a:xfrm flipV="1">
            <a:off x="1175903" y="3232571"/>
            <a:ext cx="0" cy="105095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58C8B2C-FB33-9993-F209-7E644E4E1C55}"/>
              </a:ext>
            </a:extLst>
          </p:cNvPr>
          <p:cNvSpPr txBox="1"/>
          <p:nvPr/>
        </p:nvSpPr>
        <p:spPr>
          <a:xfrm>
            <a:off x="102346" y="4690529"/>
            <a:ext cx="5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AGO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2019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A6F30490-5D52-56C4-461C-A3687C40447A}"/>
              </a:ext>
            </a:extLst>
          </p:cNvPr>
          <p:cNvSpPr txBox="1"/>
          <p:nvPr/>
        </p:nvSpPr>
        <p:spPr>
          <a:xfrm>
            <a:off x="3739759" y="4690528"/>
            <a:ext cx="649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0DEF9475-DEAB-3CC2-4B6F-14F23407CB12}"/>
              </a:ext>
            </a:extLst>
          </p:cNvPr>
          <p:cNvCxnSpPr>
            <a:cxnSpLocks/>
          </p:cNvCxnSpPr>
          <p:nvPr/>
        </p:nvCxnSpPr>
        <p:spPr>
          <a:xfrm flipH="1">
            <a:off x="1175903" y="3232571"/>
            <a:ext cx="1106642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6DDCDF-E6EC-F39C-BAB3-B87CCAF67592}"/>
              </a:ext>
            </a:extLst>
          </p:cNvPr>
          <p:cNvSpPr txBox="1"/>
          <p:nvPr/>
        </p:nvSpPr>
        <p:spPr>
          <a:xfrm>
            <a:off x="845185" y="468815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CF8AC8-00D9-7391-8744-B6DBD7F19C8A}"/>
              </a:ext>
            </a:extLst>
          </p:cNvPr>
          <p:cNvSpPr txBox="1"/>
          <p:nvPr/>
        </p:nvSpPr>
        <p:spPr>
          <a:xfrm>
            <a:off x="1576551" y="4688151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OUT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919A79-8F71-B6D0-FCF6-2FC3802EB4BE}"/>
              </a:ext>
            </a:extLst>
          </p:cNvPr>
          <p:cNvSpPr txBox="1"/>
          <p:nvPr/>
        </p:nvSpPr>
        <p:spPr>
          <a:xfrm>
            <a:off x="2313528" y="4688151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NOV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FDEA8D-7D8C-7D9E-E31A-9C9B1AE09565}"/>
              </a:ext>
            </a:extLst>
          </p:cNvPr>
          <p:cNvSpPr txBox="1"/>
          <p:nvPr/>
        </p:nvSpPr>
        <p:spPr>
          <a:xfrm>
            <a:off x="3072147" y="468815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DEZ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28564A-7C21-9DDE-2FD4-3189D3FD9C42}"/>
              </a:ext>
            </a:extLst>
          </p:cNvPr>
          <p:cNvSpPr txBox="1"/>
          <p:nvPr/>
        </p:nvSpPr>
        <p:spPr>
          <a:xfrm>
            <a:off x="4592830" y="468815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FEV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1028AE-E7B0-76F3-301A-5E6EBFC7C200}"/>
              </a:ext>
            </a:extLst>
          </p:cNvPr>
          <p:cNvSpPr txBox="1"/>
          <p:nvPr/>
        </p:nvSpPr>
        <p:spPr>
          <a:xfrm>
            <a:off x="5315380" y="468815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DDB2E28-216E-DF55-431E-C4DFE0C9AB18}"/>
              </a:ext>
            </a:extLst>
          </p:cNvPr>
          <p:cNvSpPr txBox="1"/>
          <p:nvPr/>
        </p:nvSpPr>
        <p:spPr>
          <a:xfrm>
            <a:off x="6075600" y="4688151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ABR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9B91AD5-3FAB-4DDE-A731-7510071A0BE2}"/>
              </a:ext>
            </a:extLst>
          </p:cNvPr>
          <p:cNvSpPr txBox="1"/>
          <p:nvPr/>
        </p:nvSpPr>
        <p:spPr>
          <a:xfrm>
            <a:off x="6841433" y="4688151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MAI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E9F749-40F0-4E46-8B4A-FCEE8D3BD33A}"/>
              </a:ext>
            </a:extLst>
          </p:cNvPr>
          <p:cNvSpPr txBox="1"/>
          <p:nvPr/>
        </p:nvSpPr>
        <p:spPr>
          <a:xfrm>
            <a:off x="7520416" y="468815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JUN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02415B7-0ECC-7F1A-5B79-9B7BE5F6192B}"/>
              </a:ext>
            </a:extLst>
          </p:cNvPr>
          <p:cNvSpPr txBox="1"/>
          <p:nvPr/>
        </p:nvSpPr>
        <p:spPr>
          <a:xfrm>
            <a:off x="8278232" y="468815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JUL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8C753E5-AEFD-25D5-FFCA-F938F2395C6C}"/>
              </a:ext>
            </a:extLst>
          </p:cNvPr>
          <p:cNvSpPr txBox="1"/>
          <p:nvPr/>
        </p:nvSpPr>
        <p:spPr>
          <a:xfrm>
            <a:off x="9012003" y="468815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AGO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BE594BF-1027-63B4-B5B8-6805A780A30E}"/>
              </a:ext>
            </a:extLst>
          </p:cNvPr>
          <p:cNvSpPr txBox="1"/>
          <p:nvPr/>
        </p:nvSpPr>
        <p:spPr>
          <a:xfrm>
            <a:off x="9774629" y="468815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SET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50D9179E-CD39-D73A-2DB3-E240E481C3B9}"/>
              </a:ext>
            </a:extLst>
          </p:cNvPr>
          <p:cNvSpPr txBox="1"/>
          <p:nvPr/>
        </p:nvSpPr>
        <p:spPr>
          <a:xfrm>
            <a:off x="10503371" y="4697659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OUT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BB606C9-FB7B-2F70-2DFE-08AE4F1F6AE3}"/>
              </a:ext>
            </a:extLst>
          </p:cNvPr>
          <p:cNvSpPr txBox="1"/>
          <p:nvPr/>
        </p:nvSpPr>
        <p:spPr>
          <a:xfrm>
            <a:off x="11240348" y="4697659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NOV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12857D4-59AC-9D77-A9F9-4C247049D309}"/>
              </a:ext>
            </a:extLst>
          </p:cNvPr>
          <p:cNvSpPr txBox="1"/>
          <p:nvPr/>
        </p:nvSpPr>
        <p:spPr>
          <a:xfrm>
            <a:off x="11981047" y="468815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DEZ</a:t>
            </a:r>
          </a:p>
        </p:txBody>
      </p:sp>
    </p:spTree>
    <p:extLst>
      <p:ext uri="{BB962C8B-B14F-4D97-AF65-F5344CB8AC3E}">
        <p14:creationId xmlns:p14="http://schemas.microsoft.com/office/powerpoint/2010/main" val="21621291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salgadinho, comida, pão, pedaço&#10;&#10;Descrição gerada automaticamente">
            <a:extLst>
              <a:ext uri="{FF2B5EF4-FFF2-40B4-BE49-F238E27FC236}">
                <a16:creationId xmlns:a16="http://schemas.microsoft.com/office/drawing/2014/main" id="{05745E19-55DC-DC95-0597-1132182AD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7147">
            <a:off x="3913303" y="-91894"/>
            <a:ext cx="6053031" cy="60181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AD5695-6F7B-BF83-379E-0E650AD1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45D2535-92FD-FC2B-F008-BF4A536219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256748A-30F2-3541-E4B9-EC11BB623265}"/>
              </a:ext>
            </a:extLst>
          </p:cNvPr>
          <p:cNvSpPr/>
          <p:nvPr/>
        </p:nvSpPr>
        <p:spPr>
          <a:xfrm>
            <a:off x="2779321" y="144856"/>
            <a:ext cx="6647132" cy="6554708"/>
          </a:xfrm>
          <a:prstGeom prst="ellipse">
            <a:avLst/>
          </a:prstGeom>
          <a:blipFill dpi="0" rotWithShape="1">
            <a:blip r:embed="rId3"/>
            <a:srcRect/>
            <a:stretch>
              <a:fillRect l="-5000"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/>
          </a:p>
        </p:txBody>
      </p:sp>
      <p:sp>
        <p:nvSpPr>
          <p:cNvPr id="8" name="Retângulo: Cantos Arredondados 7">
            <a:hlinkClick r:id="rId4" action="ppaction://hlinksldjump"/>
            <a:extLst>
              <a:ext uri="{FF2B5EF4-FFF2-40B4-BE49-F238E27FC236}">
                <a16:creationId xmlns:a16="http://schemas.microsoft.com/office/drawing/2014/main" id="{01F462B4-DD7E-0DA6-366B-C5A37D25FCDA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6875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BA4E417-9B21-45BE-4E7D-861C21610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8" cy="6858000"/>
          </a:xfrm>
          <a:prstGeom prst="rect">
            <a:avLst/>
          </a:prstGeom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0E2D00B7-1A88-E8DC-55F3-C48D772E583F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9169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374E3BE-ED4A-9384-09C2-BF37971F7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04" y="0"/>
            <a:ext cx="739407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190292-A7FE-A9DD-BEE8-EFD12369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4" y="-190411"/>
            <a:ext cx="6125850" cy="7238818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2E49B5F-412C-AC5E-3F3C-F65580DD4D68}"/>
              </a:ext>
            </a:extLst>
          </p:cNvPr>
          <p:cNvSpPr/>
          <p:nvPr/>
        </p:nvSpPr>
        <p:spPr>
          <a:xfrm>
            <a:off x="301051" y="380246"/>
            <a:ext cx="2100404" cy="9415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accent1"/>
                </a:solidFill>
                <a:latin typeface="+mj-lt"/>
              </a:rPr>
              <a:t>PAS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DE354B9-FBE4-AE9F-AE69-0D6EB05A8333}"/>
              </a:ext>
            </a:extLst>
          </p:cNvPr>
          <p:cNvSpPr/>
          <p:nvPr/>
        </p:nvSpPr>
        <p:spPr>
          <a:xfrm>
            <a:off x="6529835" y="380246"/>
            <a:ext cx="2100404" cy="9415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chemeClr val="accent1"/>
                </a:solidFill>
                <a:latin typeface="+mj-lt"/>
              </a:rPr>
              <a:t>Grocott</a:t>
            </a:r>
            <a:endParaRPr lang="pt-BR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tângulo: Cantos Arredondados 4">
            <a:hlinkClick r:id="rId4" action="ppaction://hlinksldjump"/>
            <a:extLst>
              <a:ext uri="{FF2B5EF4-FFF2-40B4-BE49-F238E27FC236}">
                <a16:creationId xmlns:a16="http://schemas.microsoft.com/office/drawing/2014/main" id="{1F7FCB6B-1B14-DE20-5291-D0717198D07B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33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593002F-BB7C-8F35-5277-A21B085583C4}"/>
              </a:ext>
            </a:extLst>
          </p:cNvPr>
          <p:cNvCxnSpPr/>
          <p:nvPr/>
        </p:nvCxnSpPr>
        <p:spPr>
          <a:xfrm>
            <a:off x="2166052" y="2955471"/>
            <a:ext cx="55245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37E637B4-00C3-0121-D17A-2A1CA86721D2}"/>
              </a:ext>
            </a:extLst>
          </p:cNvPr>
          <p:cNvCxnSpPr/>
          <p:nvPr/>
        </p:nvCxnSpPr>
        <p:spPr>
          <a:xfrm>
            <a:off x="7957252" y="3429000"/>
            <a:ext cx="55245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49443C-1D5F-0C7D-85E7-1E05DAA5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7" cy="6858000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0AC77891-EFC9-3E53-F116-50DBA52D3486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8204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8543A-0454-4796-D024-CFE64C98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Cérebro</a:t>
            </a:r>
          </a:p>
        </p:txBody>
      </p:sp>
      <p:pic>
        <p:nvPicPr>
          <p:cNvPr id="8" name="Imagem 7" descr="Uma imagem contendo mesa, pedaço, chocolate, banana&#10;&#10;Descrição gerada automaticamente">
            <a:extLst>
              <a:ext uri="{FF2B5EF4-FFF2-40B4-BE49-F238E27FC236}">
                <a16:creationId xmlns:a16="http://schemas.microsoft.com/office/drawing/2014/main" id="{9D0F06B6-A804-3B79-4E77-B57A41E44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0"/>
            <a:ext cx="524688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80351D5-9CC9-96AB-97CA-FE4F01ADAD9E}"/>
              </a:ext>
            </a:extLst>
          </p:cNvPr>
          <p:cNvSpPr/>
          <p:nvPr/>
        </p:nvSpPr>
        <p:spPr>
          <a:xfrm>
            <a:off x="-4582886" y="566057"/>
            <a:ext cx="12192000" cy="6858000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hlinkClick r:id="rId3" action="ppaction://hlinksldjump"/>
            <a:extLst>
              <a:ext uri="{FF2B5EF4-FFF2-40B4-BE49-F238E27FC236}">
                <a16:creationId xmlns:a16="http://schemas.microsoft.com/office/drawing/2014/main" id="{F7F56ED4-BA70-5ABA-4874-36CB146D642B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6038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0F7281-6AF4-10C8-93C8-CE50BC33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90"/>
            <a:ext cx="13124510" cy="6951889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99DD9833-7517-6DE7-E93A-4FFEC84A2F49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0143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co 19">
            <a:extLst>
              <a:ext uri="{FF2B5EF4-FFF2-40B4-BE49-F238E27FC236}">
                <a16:creationId xmlns:a16="http://schemas.microsoft.com/office/drawing/2014/main" id="{42FF6430-2368-EF88-DDC9-A9E48B832D9C}"/>
              </a:ext>
            </a:extLst>
          </p:cNvPr>
          <p:cNvSpPr/>
          <p:nvPr/>
        </p:nvSpPr>
        <p:spPr>
          <a:xfrm>
            <a:off x="5786079" y="-561315"/>
            <a:ext cx="4188736" cy="8030423"/>
          </a:xfrm>
          <a:prstGeom prst="arc">
            <a:avLst>
              <a:gd name="adj1" fmla="val 17118743"/>
              <a:gd name="adj2" fmla="val 44039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8B46C1-638C-EB9D-5048-5E49FC4F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151"/>
            <a:ext cx="5264150" cy="1383661"/>
          </a:xfrm>
        </p:spPr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94C4B70-15C0-911A-E6AD-139B4A0DF21F}"/>
              </a:ext>
            </a:extLst>
          </p:cNvPr>
          <p:cNvSpPr txBox="1"/>
          <p:nvPr/>
        </p:nvSpPr>
        <p:spPr>
          <a:xfrm>
            <a:off x="831850" y="1605449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  <a:latin typeface="+mj-lt"/>
              </a:rPr>
              <a:t>Aspectos teóricos relevantes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5542B0-8C60-A54F-173C-5A6A1AEE238B}"/>
              </a:ext>
            </a:extLst>
          </p:cNvPr>
          <p:cNvSpPr txBox="1"/>
          <p:nvPr/>
        </p:nvSpPr>
        <p:spPr>
          <a:xfrm>
            <a:off x="951722" y="2204458"/>
            <a:ext cx="5561045" cy="390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Desafio da monitorização de rejeição em pacientes chagásicos transplantados; 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Tratamento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bg1"/>
                </a:solidFill>
              </a:rPr>
              <a:t> Resistência ao benzonidazol? ​​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Sequência natural da doença de Chagas em paciente já transplantado 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pt-BR" sz="2400" dirty="0">
                <a:solidFill>
                  <a:schemeClr val="bg1"/>
                </a:solidFill>
              </a:rPr>
              <a:t>Nova doença?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Ausência de reservatório.​</a:t>
            </a:r>
          </a:p>
        </p:txBody>
      </p:sp>
      <p:pic>
        <p:nvPicPr>
          <p:cNvPr id="7" name="Imagem 6" descr="Uma imagem contendo comida, segurando, coberto, bolo&#10;&#10;Descrição gerad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D8B54A0E-3288-4FCD-FB8B-13A10E402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438" y="76140"/>
            <a:ext cx="574998" cy="985848"/>
          </a:xfrm>
          <a:prstGeom prst="rect">
            <a:avLst/>
          </a:prstGeom>
        </p:spPr>
      </p:pic>
      <p:pic>
        <p:nvPicPr>
          <p:cNvPr id="8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235E4DBA-5707-0FFA-F1DD-DD3CC5BC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48" y="1196432"/>
            <a:ext cx="736909" cy="7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Uma imagem contendo comida, mesa, bolo, chocolate&#10;&#10;Descrição gerad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1F0711C0-B982-B758-C975-12C785E34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36" y="2204458"/>
            <a:ext cx="589561" cy="803762"/>
          </a:xfrm>
          <a:prstGeom prst="rect">
            <a:avLst/>
          </a:prstGeom>
        </p:spPr>
      </p:pic>
      <p:pic>
        <p:nvPicPr>
          <p:cNvPr id="15" name="Imagem 14" descr="Uma imagem contendo escuro, olhando, pássaro, em pé&#10;&#10;Descrição gerada automaticamente">
            <a:hlinkClick r:id="rId8" action="ppaction://hlinksldjump"/>
            <a:extLst>
              <a:ext uri="{FF2B5EF4-FFF2-40B4-BE49-F238E27FC236}">
                <a16:creationId xmlns:a16="http://schemas.microsoft.com/office/drawing/2014/main" id="{9D4FBE6D-54A9-BDA0-0D8E-D0DB177AF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93" y="3237898"/>
            <a:ext cx="774392" cy="1397402"/>
          </a:xfrm>
          <a:prstGeom prst="rect">
            <a:avLst/>
          </a:prstGeom>
        </p:spPr>
      </p:pic>
      <p:pic>
        <p:nvPicPr>
          <p:cNvPr id="17" name="Imagem 16" descr="Uma imagem contendo pequeno, pedaço, marrom, segurando&#10;&#10;Descrição gerada automaticamente">
            <a:hlinkClick r:id="rId10" action="ppaction://hlinksldjump"/>
            <a:extLst>
              <a:ext uri="{FF2B5EF4-FFF2-40B4-BE49-F238E27FC236}">
                <a16:creationId xmlns:a16="http://schemas.microsoft.com/office/drawing/2014/main" id="{8A6B36F6-BF98-D4DA-B129-CBABD9836A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67" y="4750721"/>
            <a:ext cx="775668" cy="910847"/>
          </a:xfrm>
          <a:prstGeom prst="rect">
            <a:avLst/>
          </a:prstGeom>
        </p:spPr>
      </p:pic>
      <p:pic>
        <p:nvPicPr>
          <p:cNvPr id="19" name="Imagem 18" descr="Uma imagem contendo mesa, pedaço, chocolate, banana&#10;&#10;Descrição gerada automaticamente">
            <a:hlinkClick r:id="rId12" action="ppaction://hlinksldjump"/>
            <a:extLst>
              <a:ext uri="{FF2B5EF4-FFF2-40B4-BE49-F238E27FC236}">
                <a16:creationId xmlns:a16="http://schemas.microsoft.com/office/drawing/2014/main" id="{832EB134-C404-9DB6-9057-3F1AA3FDC5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35" y="5776989"/>
            <a:ext cx="647946" cy="8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52632DA-B327-5909-4AA3-FD05C0E01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 r="17816"/>
          <a:stretch/>
        </p:blipFill>
        <p:spPr>
          <a:xfrm>
            <a:off x="480390" y="278296"/>
            <a:ext cx="6803585" cy="611936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C7C3467-AF52-51D2-A9FD-7F770CEADC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b="-13333"/>
          <a:stretch/>
        </p:blipFill>
        <p:spPr>
          <a:xfrm>
            <a:off x="6586331" y="278296"/>
            <a:ext cx="5168348" cy="38166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06168AA-E105-E596-8D27-12A5AAB81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40" b="17277"/>
          <a:stretch/>
        </p:blipFill>
        <p:spPr>
          <a:xfrm>
            <a:off x="6612835" y="3548269"/>
            <a:ext cx="5135218" cy="284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44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5599D-F917-6B14-20DD-330A43C6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1025"/>
            <a:ext cx="5264150" cy="4008438"/>
          </a:xfrm>
        </p:spPr>
        <p:txBody>
          <a:bodyPr/>
          <a:lstStyle/>
          <a:p>
            <a:r>
              <a:rPr lang="pt-BR" dirty="0"/>
              <a:t>Obrigada!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84F434-0696-61C5-482C-238ECD412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ruana.novaes@ebserh.gov.br​</a:t>
            </a:r>
          </a:p>
        </p:txBody>
      </p:sp>
    </p:spTree>
    <p:extLst>
      <p:ext uri="{BB962C8B-B14F-4D97-AF65-F5344CB8AC3E}">
        <p14:creationId xmlns:p14="http://schemas.microsoft.com/office/powerpoint/2010/main" val="29367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84D0E9A-7176-6F81-2A7D-FD7EAD27CE05}"/>
              </a:ext>
            </a:extLst>
          </p:cNvPr>
          <p:cNvSpPr txBox="1"/>
          <p:nvPr/>
        </p:nvSpPr>
        <p:spPr>
          <a:xfrm>
            <a:off x="510012" y="1213164"/>
            <a:ext cx="11171976" cy="5267319"/>
          </a:xfrm>
          <a:prstGeom prst="rect">
            <a:avLst/>
          </a:prstGeom>
          <a:noFill/>
        </p:spPr>
        <p:txBody>
          <a:bodyPr wrap="square" numCol="3" spcCol="180000" rtlCol="0" anchor="ctr">
            <a:spAutoFit/>
          </a:bodyPr>
          <a:lstStyle/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 VICENTE et al.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Possible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role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adrenal parasite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reservoir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in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pathogenesis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chronic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myocarditis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Transactions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Royal Society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Tropical Medicine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Hygiene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87, n. 5, p. 552–554, 1 set. 1993.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 WARD, A. I. et al. In Vivo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Analysis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Persistence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Foci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at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Single-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Cell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Resolution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mBio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11, n. 4, 25 ago. 2020.​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 BURGOS, J. M.; ALTCHEH, J.; BISIO, M.; DUFFY, T.; VALADARES, H. M. ET AL. Direct molecular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profiling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minicircle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signatures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lineages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bloodstream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populations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causing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congenital Chagas disease (2007).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International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Journal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for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Parasitology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v.37, n. 12, p.1319-1327.​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4 MAGALHÃES LMD, GOLLOB KJ, ZINGALES B, DUTRA WO.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Pathogen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diversity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immunity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fate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lessons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learned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from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human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-host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interactions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(2022). Lancet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Microbe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3(9):e711-e722.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5 VALADARES, H. M.; PIMENTA, J. R.; DE FREITAS, J. M.; DUFFY, T.; BARTHOLOMEU, D. C.; DE PAULA, O. R.; CHIARI, E.; MOREIRA, M. D. A. C.; FILHO, G. B.; SCHIJMAN, A. G.; FRANCO, G. R.; MACHADO, C. R.; PENA, S. D.; MACEDO, A. M.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Genetic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profiling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directly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in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tissues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using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nested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PCR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polymorphic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microsatellites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(2008).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International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Journal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for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Parasitology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38, n.7, p. 839-55.​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6 ZINGALES, B.; ANDRADE, S. G.; BRIONES, M. R.; CAMPBELL, D. A.; CHIARI, E. et al. A new consensus for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intraspecific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nomenclature: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second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revision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meeting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recommends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TcI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to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TcVI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(2009). Memórias do Instituto Oswaldo Cruz, v.104, n.7, p.1051-1054.​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7 BILLINGHAM, M.; KOBASHIGAWA, J. A. The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Revised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ISHLT Heart Biopsy Grading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Scale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The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Journal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Heart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Lung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24, n. 11, p. 1709, nov. 2005.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8 TAN, C. D.; BALDWIN, W. M.; RODRIGUEZ, E. Update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Cardiac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Pathology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v. 131, n. 8, p. 1169–1191, 1 ago. 2007.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9 MOREIRA, M. DA C. V.; RENAN CUNHA-MELO, J. Chagas Disease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Reactivation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after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Heart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Tropical Medicine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Infectious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Disease, v. 5, n. 3, p. 106, 29 jun. 2020.​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10 BRASILEIRO FILHO, G.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Bogliolo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patologia. 10. ed. Rio de Janeiro: Guanabara Koogan, 2022, 1573.​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11 CARVALHO, V. et al. Heart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in Chagas’ Disease – 10 Years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After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Initial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Experience.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Circulation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94, n. 8, p. 1815–1817, 15 out. 1996.​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12 CASTRO, I. et al. I Diretriz Latino-Americana para o Diagnóstico e Tratamento da Cardiopatia Chagásica. Arquivos Brasileiros de Cardiologia, v. 97, n. 2, p. 01-48, 2011.​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13 LIMA et al.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Transcriptomic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analysis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benznidazole-resistant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susceptible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populations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Parasites &amp;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Vectors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16, n. 1, 22 maio 2023.​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8E2E633-2B45-A3B2-AD44-B535102CFC2B}"/>
              </a:ext>
            </a:extLst>
          </p:cNvPr>
          <p:cNvSpPr txBox="1">
            <a:spLocks/>
          </p:cNvSpPr>
          <p:nvPr/>
        </p:nvSpPr>
        <p:spPr>
          <a:xfrm>
            <a:off x="838200" y="213644"/>
            <a:ext cx="10843788" cy="9039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/>
              <a:t>Referências bibliográficas</a:t>
            </a:r>
          </a:p>
        </p:txBody>
      </p:sp>
    </p:spTree>
    <p:extLst>
      <p:ext uri="{BB962C8B-B14F-4D97-AF65-F5344CB8AC3E}">
        <p14:creationId xmlns:p14="http://schemas.microsoft.com/office/powerpoint/2010/main" val="2895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ta: Pentágono 22">
            <a:extLst>
              <a:ext uri="{FF2B5EF4-FFF2-40B4-BE49-F238E27FC236}">
                <a16:creationId xmlns:a16="http://schemas.microsoft.com/office/drawing/2014/main" id="{AE9CAEDA-8DD7-02F4-0069-D3CD292B9891}"/>
              </a:ext>
            </a:extLst>
          </p:cNvPr>
          <p:cNvSpPr/>
          <p:nvPr/>
        </p:nvSpPr>
        <p:spPr>
          <a:xfrm>
            <a:off x="11748512" y="428352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D4846AD-0696-8394-4907-CD3C94D01F4B}"/>
              </a:ext>
            </a:extLst>
          </p:cNvPr>
          <p:cNvSpPr/>
          <p:nvPr/>
        </p:nvSpPr>
        <p:spPr>
          <a:xfrm>
            <a:off x="9543636" y="4486453"/>
            <a:ext cx="2648364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AE6EBC3-88B1-4D6E-A3D0-72E816EA9927}"/>
              </a:ext>
            </a:extLst>
          </p:cNvPr>
          <p:cNvSpPr/>
          <p:nvPr/>
        </p:nvSpPr>
        <p:spPr>
          <a:xfrm>
            <a:off x="750095" y="4490593"/>
            <a:ext cx="8794850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1CF32A31-2623-1A54-4E35-9909400D3B6E}"/>
              </a:ext>
            </a:extLst>
          </p:cNvPr>
          <p:cNvSpPr/>
          <p:nvPr/>
        </p:nvSpPr>
        <p:spPr>
          <a:xfrm>
            <a:off x="11021319" y="4283973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4CC6AD37-92EE-3BE3-DA23-98647EB0AB54}"/>
              </a:ext>
            </a:extLst>
          </p:cNvPr>
          <p:cNvSpPr/>
          <p:nvPr/>
        </p:nvSpPr>
        <p:spPr>
          <a:xfrm>
            <a:off x="10273445" y="4284419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6" name="Seta: Pentágono 15">
            <a:extLst>
              <a:ext uri="{FF2B5EF4-FFF2-40B4-BE49-F238E27FC236}">
                <a16:creationId xmlns:a16="http://schemas.microsoft.com/office/drawing/2014/main" id="{2871B5A9-FFF0-A348-0081-22268FE6C310}"/>
              </a:ext>
            </a:extLst>
          </p:cNvPr>
          <p:cNvSpPr/>
          <p:nvPr/>
        </p:nvSpPr>
        <p:spPr>
          <a:xfrm>
            <a:off x="9544944" y="4289325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7" name="Seta: Pentágono 16">
            <a:extLst>
              <a:ext uri="{FF2B5EF4-FFF2-40B4-BE49-F238E27FC236}">
                <a16:creationId xmlns:a16="http://schemas.microsoft.com/office/drawing/2014/main" id="{DB884419-9114-0875-110B-3F7A034A5313}"/>
              </a:ext>
            </a:extLst>
          </p:cNvPr>
          <p:cNvSpPr/>
          <p:nvPr/>
        </p:nvSpPr>
        <p:spPr>
          <a:xfrm>
            <a:off x="8797070" y="4284865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8" name="Seta: Pentágono 17">
            <a:extLst>
              <a:ext uri="{FF2B5EF4-FFF2-40B4-BE49-F238E27FC236}">
                <a16:creationId xmlns:a16="http://schemas.microsoft.com/office/drawing/2014/main" id="{A4820E6B-4905-5679-41E7-24F7F6006BE6}"/>
              </a:ext>
            </a:extLst>
          </p:cNvPr>
          <p:cNvSpPr/>
          <p:nvPr/>
        </p:nvSpPr>
        <p:spPr>
          <a:xfrm>
            <a:off x="8067261" y="4285311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9" name="Seta: Pentágono 18">
            <a:extLst>
              <a:ext uri="{FF2B5EF4-FFF2-40B4-BE49-F238E27FC236}">
                <a16:creationId xmlns:a16="http://schemas.microsoft.com/office/drawing/2014/main" id="{28190407-7A2E-4E50-5A1F-CC8FFBC48D59}"/>
              </a:ext>
            </a:extLst>
          </p:cNvPr>
          <p:cNvSpPr/>
          <p:nvPr/>
        </p:nvSpPr>
        <p:spPr>
          <a:xfrm>
            <a:off x="7319387" y="428575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0" name="Seta: Pentágono 19">
            <a:extLst>
              <a:ext uri="{FF2B5EF4-FFF2-40B4-BE49-F238E27FC236}">
                <a16:creationId xmlns:a16="http://schemas.microsoft.com/office/drawing/2014/main" id="{B6F3D5BD-D33C-8306-5067-FF3C8EB11171}"/>
              </a:ext>
            </a:extLst>
          </p:cNvPr>
          <p:cNvSpPr/>
          <p:nvPr/>
        </p:nvSpPr>
        <p:spPr>
          <a:xfrm>
            <a:off x="6589578" y="4286203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1" name="Seta: Pentágono 20">
            <a:extLst>
              <a:ext uri="{FF2B5EF4-FFF2-40B4-BE49-F238E27FC236}">
                <a16:creationId xmlns:a16="http://schemas.microsoft.com/office/drawing/2014/main" id="{F897B774-EF21-FFCF-F86A-7B94D0FF121E}"/>
              </a:ext>
            </a:extLst>
          </p:cNvPr>
          <p:cNvSpPr/>
          <p:nvPr/>
        </p:nvSpPr>
        <p:spPr>
          <a:xfrm>
            <a:off x="5874255" y="4289771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2322E5EF-CEC4-9794-B877-EEFFE3BA0ABA}"/>
              </a:ext>
            </a:extLst>
          </p:cNvPr>
          <p:cNvSpPr/>
          <p:nvPr/>
        </p:nvSpPr>
        <p:spPr>
          <a:xfrm>
            <a:off x="5145754" y="4286649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D48BF6B2-A076-1906-D4DC-0B3B6913335E}"/>
              </a:ext>
            </a:extLst>
          </p:cNvPr>
          <p:cNvSpPr/>
          <p:nvPr/>
        </p:nvSpPr>
        <p:spPr>
          <a:xfrm>
            <a:off x="4397880" y="4287095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5F922DCF-3A1C-A239-88C9-CCF6CAF49759}"/>
              </a:ext>
            </a:extLst>
          </p:cNvPr>
          <p:cNvSpPr/>
          <p:nvPr/>
        </p:nvSpPr>
        <p:spPr>
          <a:xfrm>
            <a:off x="3669379" y="429021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" name="Seta: Pentágono 7">
            <a:extLst>
              <a:ext uri="{FF2B5EF4-FFF2-40B4-BE49-F238E27FC236}">
                <a16:creationId xmlns:a16="http://schemas.microsoft.com/office/drawing/2014/main" id="{3323AFDF-A2C3-42EE-1013-178F6AA5C3E6}"/>
              </a:ext>
            </a:extLst>
          </p:cNvPr>
          <p:cNvSpPr/>
          <p:nvPr/>
        </p:nvSpPr>
        <p:spPr>
          <a:xfrm>
            <a:off x="2921505" y="4287541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20CDA2BE-384B-9830-8152-ADB2D8CFCEF6}"/>
              </a:ext>
            </a:extLst>
          </p:cNvPr>
          <p:cNvSpPr/>
          <p:nvPr/>
        </p:nvSpPr>
        <p:spPr>
          <a:xfrm>
            <a:off x="2191696" y="428798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B32705EC-39DF-2C11-52D3-67A09E5B2E05}"/>
              </a:ext>
            </a:extLst>
          </p:cNvPr>
          <p:cNvSpPr/>
          <p:nvPr/>
        </p:nvSpPr>
        <p:spPr>
          <a:xfrm>
            <a:off x="1443822" y="4288433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1" name="Seta: Pentágono 10">
            <a:extLst>
              <a:ext uri="{FF2B5EF4-FFF2-40B4-BE49-F238E27FC236}">
                <a16:creationId xmlns:a16="http://schemas.microsoft.com/office/drawing/2014/main" id="{FFC84CA8-7CBC-889F-0B11-B88C3CAEDE60}"/>
              </a:ext>
            </a:extLst>
          </p:cNvPr>
          <p:cNvSpPr/>
          <p:nvPr/>
        </p:nvSpPr>
        <p:spPr>
          <a:xfrm>
            <a:off x="714013" y="4288879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E60F7BFE-6343-CFA6-73E9-473F269CC6D6}"/>
              </a:ext>
            </a:extLst>
          </p:cNvPr>
          <p:cNvCxnSpPr>
            <a:cxnSpLocks/>
          </p:cNvCxnSpPr>
          <p:nvPr/>
        </p:nvCxnSpPr>
        <p:spPr>
          <a:xfrm flipV="1">
            <a:off x="7754164" y="3232571"/>
            <a:ext cx="0" cy="105095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79A71350-989B-E06D-958C-78803F5E9A37}"/>
              </a:ext>
            </a:extLst>
          </p:cNvPr>
          <p:cNvCxnSpPr>
            <a:cxnSpLocks/>
          </p:cNvCxnSpPr>
          <p:nvPr/>
        </p:nvCxnSpPr>
        <p:spPr>
          <a:xfrm flipH="1">
            <a:off x="0" y="3232571"/>
            <a:ext cx="7754164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0C3BB96-4246-4961-1BFB-A1E16135D788}"/>
              </a:ext>
            </a:extLst>
          </p:cNvPr>
          <p:cNvSpPr/>
          <p:nvPr/>
        </p:nvSpPr>
        <p:spPr>
          <a:xfrm>
            <a:off x="0" y="4490593"/>
            <a:ext cx="750094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273DC441-D354-DAF7-9F31-C3841CD24D2C}"/>
              </a:ext>
            </a:extLst>
          </p:cNvPr>
          <p:cNvSpPr/>
          <p:nvPr/>
        </p:nvSpPr>
        <p:spPr>
          <a:xfrm>
            <a:off x="-1310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4CF0EEB-C813-F139-047F-A6CEDDB2F25B}"/>
              </a:ext>
            </a:extLst>
          </p:cNvPr>
          <p:cNvSpPr txBox="1"/>
          <p:nvPr/>
        </p:nvSpPr>
        <p:spPr>
          <a:xfrm>
            <a:off x="2584318" y="2724338"/>
            <a:ext cx="558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Rejeição 1R, 2R, pielonefrite aguda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DB12FC1-949E-AC34-C639-83FB97A5BFC4}"/>
              </a:ext>
            </a:extLst>
          </p:cNvPr>
          <p:cNvSpPr txBox="1"/>
          <p:nvPr/>
        </p:nvSpPr>
        <p:spPr>
          <a:xfrm>
            <a:off x="869392" y="4690528"/>
            <a:ext cx="58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2021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F8AB182-A53A-2AC3-89F9-67DDE8602BB1}"/>
              </a:ext>
            </a:extLst>
          </p:cNvPr>
          <p:cNvSpPr txBox="1"/>
          <p:nvPr/>
        </p:nvSpPr>
        <p:spPr>
          <a:xfrm>
            <a:off x="9624852" y="4690528"/>
            <a:ext cx="635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E0C84E9-3A3C-E2B5-6146-F7738C23FBAC}"/>
              </a:ext>
            </a:extLst>
          </p:cNvPr>
          <p:cNvSpPr txBox="1"/>
          <p:nvPr/>
        </p:nvSpPr>
        <p:spPr>
          <a:xfrm>
            <a:off x="9223107" y="1893341"/>
            <a:ext cx="160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Reativação de Chagas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08316882-9D59-8EAC-8212-695389363584}"/>
              </a:ext>
            </a:extLst>
          </p:cNvPr>
          <p:cNvCxnSpPr>
            <a:cxnSpLocks/>
          </p:cNvCxnSpPr>
          <p:nvPr/>
        </p:nvCxnSpPr>
        <p:spPr>
          <a:xfrm flipV="1">
            <a:off x="10704310" y="2308840"/>
            <a:ext cx="0" cy="1974687"/>
          </a:xfrm>
          <a:prstGeom prst="straightConnector1">
            <a:avLst/>
          </a:prstGeom>
          <a:ln>
            <a:solidFill>
              <a:schemeClr val="accent5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5F7D603-F879-9D6B-E522-9C9A69AA2680}"/>
              </a:ext>
            </a:extLst>
          </p:cNvPr>
          <p:cNvSpPr txBox="1"/>
          <p:nvPr/>
        </p:nvSpPr>
        <p:spPr>
          <a:xfrm>
            <a:off x="-231367" y="468815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DEZ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D3F9FA0-443E-8B05-FE24-3327C0F9E85E}"/>
              </a:ext>
            </a:extLst>
          </p:cNvPr>
          <p:cNvSpPr txBox="1"/>
          <p:nvPr/>
        </p:nvSpPr>
        <p:spPr>
          <a:xfrm>
            <a:off x="1566088" y="469453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FEV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E105C69-0394-945F-1043-E60248232D5C}"/>
              </a:ext>
            </a:extLst>
          </p:cNvPr>
          <p:cNvSpPr txBox="1"/>
          <p:nvPr/>
        </p:nvSpPr>
        <p:spPr>
          <a:xfrm>
            <a:off x="2288638" y="469453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E00C723-2179-2649-DC05-51B7BA9C18BF}"/>
              </a:ext>
            </a:extLst>
          </p:cNvPr>
          <p:cNvSpPr txBox="1"/>
          <p:nvPr/>
        </p:nvSpPr>
        <p:spPr>
          <a:xfrm>
            <a:off x="3048858" y="4694537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ABR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BBA95D1-0204-C569-96EB-8D51FF425FB1}"/>
              </a:ext>
            </a:extLst>
          </p:cNvPr>
          <p:cNvSpPr txBox="1"/>
          <p:nvPr/>
        </p:nvSpPr>
        <p:spPr>
          <a:xfrm>
            <a:off x="3814691" y="469453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MAI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A3CA942-3300-9D9E-8F58-66E6A5085D5B}"/>
              </a:ext>
            </a:extLst>
          </p:cNvPr>
          <p:cNvSpPr txBox="1"/>
          <p:nvPr/>
        </p:nvSpPr>
        <p:spPr>
          <a:xfrm>
            <a:off x="4493674" y="469453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JUN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F52F7D5-7B28-B572-8604-2C0982CE1436}"/>
              </a:ext>
            </a:extLst>
          </p:cNvPr>
          <p:cNvSpPr txBox="1"/>
          <p:nvPr/>
        </p:nvSpPr>
        <p:spPr>
          <a:xfrm>
            <a:off x="5251490" y="469453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JUL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B38A398-610F-9C21-845D-74D540DB31B7}"/>
              </a:ext>
            </a:extLst>
          </p:cNvPr>
          <p:cNvSpPr txBox="1"/>
          <p:nvPr/>
        </p:nvSpPr>
        <p:spPr>
          <a:xfrm>
            <a:off x="5985261" y="469453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6DB327D-9DC8-3FAE-76FB-8DF7926FBDE3}"/>
              </a:ext>
            </a:extLst>
          </p:cNvPr>
          <p:cNvSpPr txBox="1"/>
          <p:nvPr/>
        </p:nvSpPr>
        <p:spPr>
          <a:xfrm>
            <a:off x="6747887" y="469453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SET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EA09363-7316-E906-9D4C-F9B3EA829F52}"/>
              </a:ext>
            </a:extLst>
          </p:cNvPr>
          <p:cNvSpPr txBox="1"/>
          <p:nvPr/>
        </p:nvSpPr>
        <p:spPr>
          <a:xfrm>
            <a:off x="7476629" y="4704045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OUT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FD39E70-3A00-6109-CAD4-E8747E981C97}"/>
              </a:ext>
            </a:extLst>
          </p:cNvPr>
          <p:cNvSpPr txBox="1"/>
          <p:nvPr/>
        </p:nvSpPr>
        <p:spPr>
          <a:xfrm>
            <a:off x="8213606" y="4704045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NOV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F0546A6-1546-8B22-4E86-78B470FFA079}"/>
              </a:ext>
            </a:extLst>
          </p:cNvPr>
          <p:cNvSpPr txBox="1"/>
          <p:nvPr/>
        </p:nvSpPr>
        <p:spPr>
          <a:xfrm>
            <a:off x="8954305" y="469453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DEZ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B2178F6-08EF-6142-D70C-AFD223864CEB}"/>
              </a:ext>
            </a:extLst>
          </p:cNvPr>
          <p:cNvSpPr txBox="1"/>
          <p:nvPr/>
        </p:nvSpPr>
        <p:spPr>
          <a:xfrm>
            <a:off x="10390158" y="470404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FEV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E41D8B5-1191-5489-3CFD-226CBE7171CE}"/>
              </a:ext>
            </a:extLst>
          </p:cNvPr>
          <p:cNvSpPr txBox="1"/>
          <p:nvPr/>
        </p:nvSpPr>
        <p:spPr>
          <a:xfrm>
            <a:off x="11112708" y="470404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MAR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4BC22976-DF3C-4BB7-9EEB-E2D59FAF976E}"/>
              </a:ext>
            </a:extLst>
          </p:cNvPr>
          <p:cNvSpPr txBox="1"/>
          <p:nvPr/>
        </p:nvSpPr>
        <p:spPr>
          <a:xfrm>
            <a:off x="11872928" y="4704045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ABR</a:t>
            </a:r>
          </a:p>
        </p:txBody>
      </p:sp>
    </p:spTree>
    <p:extLst>
      <p:ext uri="{BB962C8B-B14F-4D97-AF65-F5344CB8AC3E}">
        <p14:creationId xmlns:p14="http://schemas.microsoft.com/office/powerpoint/2010/main" val="13026863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64689B7D-651B-CCE0-1A40-8A35A71725FD}"/>
              </a:ext>
            </a:extLst>
          </p:cNvPr>
          <p:cNvSpPr/>
          <p:nvPr/>
        </p:nvSpPr>
        <p:spPr>
          <a:xfrm>
            <a:off x="6622128" y="4490593"/>
            <a:ext cx="2191700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8E984B7-CF6B-F292-A744-3C30227DCC1C}"/>
              </a:ext>
            </a:extLst>
          </p:cNvPr>
          <p:cNvSpPr txBox="1"/>
          <p:nvPr/>
        </p:nvSpPr>
        <p:spPr>
          <a:xfrm>
            <a:off x="8464411" y="4960290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MAR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2023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8962D3A-AAD5-04B8-ECCA-CE27A6F15273}"/>
              </a:ext>
            </a:extLst>
          </p:cNvPr>
          <p:cNvSpPr txBox="1"/>
          <p:nvPr/>
        </p:nvSpPr>
        <p:spPr>
          <a:xfrm>
            <a:off x="8421130" y="351888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ÓBITO</a:t>
            </a:r>
          </a:p>
        </p:txBody>
      </p:sp>
      <p:sp>
        <p:nvSpPr>
          <p:cNvPr id="4" name="Seta: Pentágono 3">
            <a:extLst>
              <a:ext uri="{FF2B5EF4-FFF2-40B4-BE49-F238E27FC236}">
                <a16:creationId xmlns:a16="http://schemas.microsoft.com/office/drawing/2014/main" id="{B407E4B8-480C-BCEA-5724-E758E56DB699}"/>
              </a:ext>
            </a:extLst>
          </p:cNvPr>
          <p:cNvSpPr/>
          <p:nvPr/>
        </p:nvSpPr>
        <p:spPr>
          <a:xfrm>
            <a:off x="8067261" y="4285311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5" name="Seta: Pentágono 4">
            <a:extLst>
              <a:ext uri="{FF2B5EF4-FFF2-40B4-BE49-F238E27FC236}">
                <a16:creationId xmlns:a16="http://schemas.microsoft.com/office/drawing/2014/main" id="{BFF642AC-F892-7916-D607-F83DDF82A529}"/>
              </a:ext>
            </a:extLst>
          </p:cNvPr>
          <p:cNvSpPr/>
          <p:nvPr/>
        </p:nvSpPr>
        <p:spPr>
          <a:xfrm>
            <a:off x="7319387" y="428575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A44D783F-BEB8-7502-8547-947C1EC7F86D}"/>
              </a:ext>
            </a:extLst>
          </p:cNvPr>
          <p:cNvSpPr/>
          <p:nvPr/>
        </p:nvSpPr>
        <p:spPr>
          <a:xfrm>
            <a:off x="6589578" y="4286203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DE70E37C-B00A-DE4A-99ED-CD32F58390BB}"/>
              </a:ext>
            </a:extLst>
          </p:cNvPr>
          <p:cNvSpPr/>
          <p:nvPr/>
        </p:nvSpPr>
        <p:spPr>
          <a:xfrm>
            <a:off x="5874255" y="4289771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" name="Seta: Pentágono 7">
            <a:extLst>
              <a:ext uri="{FF2B5EF4-FFF2-40B4-BE49-F238E27FC236}">
                <a16:creationId xmlns:a16="http://schemas.microsoft.com/office/drawing/2014/main" id="{0F6A2C13-7CB0-4CDD-882D-AF8E10F896DC}"/>
              </a:ext>
            </a:extLst>
          </p:cNvPr>
          <p:cNvSpPr/>
          <p:nvPr/>
        </p:nvSpPr>
        <p:spPr>
          <a:xfrm>
            <a:off x="5145754" y="4286649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00D46435-0E4A-FFC3-B4A8-C054F8C1A877}"/>
              </a:ext>
            </a:extLst>
          </p:cNvPr>
          <p:cNvSpPr/>
          <p:nvPr/>
        </p:nvSpPr>
        <p:spPr>
          <a:xfrm>
            <a:off x="4397880" y="4287095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B7A97F78-F8E4-2B7D-6421-0C229CA3EB9E}"/>
              </a:ext>
            </a:extLst>
          </p:cNvPr>
          <p:cNvSpPr/>
          <p:nvPr/>
        </p:nvSpPr>
        <p:spPr>
          <a:xfrm>
            <a:off x="3669379" y="429021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1" name="Seta: Pentágono 10">
            <a:extLst>
              <a:ext uri="{FF2B5EF4-FFF2-40B4-BE49-F238E27FC236}">
                <a16:creationId xmlns:a16="http://schemas.microsoft.com/office/drawing/2014/main" id="{847EA49C-2395-11BB-3B71-208E6E048FAD}"/>
              </a:ext>
            </a:extLst>
          </p:cNvPr>
          <p:cNvSpPr/>
          <p:nvPr/>
        </p:nvSpPr>
        <p:spPr>
          <a:xfrm>
            <a:off x="2921505" y="4287541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46386CC4-2CBA-78CC-5047-81B78C3BF3A8}"/>
              </a:ext>
            </a:extLst>
          </p:cNvPr>
          <p:cNvSpPr/>
          <p:nvPr/>
        </p:nvSpPr>
        <p:spPr>
          <a:xfrm>
            <a:off x="2191696" y="428798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8E8267CC-A531-529F-AB5B-84951351F666}"/>
              </a:ext>
            </a:extLst>
          </p:cNvPr>
          <p:cNvSpPr/>
          <p:nvPr/>
        </p:nvSpPr>
        <p:spPr>
          <a:xfrm>
            <a:off x="1443822" y="4288433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3676F1EF-47BF-EB93-7A34-923F7BEF9E0F}"/>
              </a:ext>
            </a:extLst>
          </p:cNvPr>
          <p:cNvSpPr/>
          <p:nvPr/>
        </p:nvSpPr>
        <p:spPr>
          <a:xfrm>
            <a:off x="714013" y="4288879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64004FAB-58CA-D333-9446-72555DADFE0E}"/>
              </a:ext>
            </a:extLst>
          </p:cNvPr>
          <p:cNvSpPr/>
          <p:nvPr/>
        </p:nvSpPr>
        <p:spPr>
          <a:xfrm>
            <a:off x="-1310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10DA030-62D6-0383-2B9E-7F0378D17033}"/>
              </a:ext>
            </a:extLst>
          </p:cNvPr>
          <p:cNvSpPr/>
          <p:nvPr/>
        </p:nvSpPr>
        <p:spPr>
          <a:xfrm>
            <a:off x="-1" y="4490593"/>
            <a:ext cx="6622129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6D25318-438F-8706-A891-F9112463B74C}"/>
              </a:ext>
            </a:extLst>
          </p:cNvPr>
          <p:cNvSpPr txBox="1"/>
          <p:nvPr/>
        </p:nvSpPr>
        <p:spPr>
          <a:xfrm>
            <a:off x="7037184" y="1227107"/>
            <a:ext cx="51548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dirty="0"/>
              <a:t>Internação: insuficiência cardíaca aguda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4119E9D1-EED3-40C5-7CF9-1E17315387CB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7037184" y="1450245"/>
            <a:ext cx="0" cy="2842864"/>
          </a:xfrm>
          <a:prstGeom prst="straightConnector1">
            <a:avLst/>
          </a:prstGeom>
          <a:ln>
            <a:solidFill>
              <a:schemeClr val="accent5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5A656B2A-CA42-A15A-C23E-8EFD4D8039AB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7714287" y="2427436"/>
            <a:ext cx="0" cy="185820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81EF413-88E7-9B51-1CD5-09631331BF95}"/>
              </a:ext>
            </a:extLst>
          </p:cNvPr>
          <p:cNvSpPr txBox="1"/>
          <p:nvPr/>
        </p:nvSpPr>
        <p:spPr>
          <a:xfrm>
            <a:off x="7714287" y="1827271"/>
            <a:ext cx="3447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Sintomas de baixo débito, piora de padrão respiratório, IOT e rejeição 1R​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68BAC8C5-0E8B-1122-42C6-801BC3B75844}"/>
              </a:ext>
            </a:extLst>
          </p:cNvPr>
          <p:cNvSpPr/>
          <p:nvPr/>
        </p:nvSpPr>
        <p:spPr>
          <a:xfrm>
            <a:off x="8301488" y="3916865"/>
            <a:ext cx="964163" cy="9641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10BA11-EA57-A4C5-5FC2-21C221CCB13A}"/>
              </a:ext>
            </a:extLst>
          </p:cNvPr>
          <p:cNvSpPr txBox="1"/>
          <p:nvPr/>
        </p:nvSpPr>
        <p:spPr>
          <a:xfrm>
            <a:off x="6696457" y="4690528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2023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E48CEB0-449F-AB46-A735-51F189E80E4B}"/>
              </a:ext>
            </a:extLst>
          </p:cNvPr>
          <p:cNvSpPr txBox="1"/>
          <p:nvPr/>
        </p:nvSpPr>
        <p:spPr>
          <a:xfrm>
            <a:off x="9343865" y="4155579"/>
            <a:ext cx="2139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Piora do choque circulatório, óbito e necropsia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B0AA24-E6A0-4CDA-DA7E-A56E4EA9558E}"/>
              </a:ext>
            </a:extLst>
          </p:cNvPr>
          <p:cNvSpPr txBox="1"/>
          <p:nvPr/>
        </p:nvSpPr>
        <p:spPr>
          <a:xfrm>
            <a:off x="87272" y="4690528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ABR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2F791D3-23AC-FE41-209A-9EA7D99AFE74}"/>
              </a:ext>
            </a:extLst>
          </p:cNvPr>
          <p:cNvSpPr txBox="1"/>
          <p:nvPr/>
        </p:nvSpPr>
        <p:spPr>
          <a:xfrm>
            <a:off x="853105" y="469052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MAI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EFCCE2F-F8BF-DE43-64AB-FE80F31AD81B}"/>
              </a:ext>
            </a:extLst>
          </p:cNvPr>
          <p:cNvSpPr txBox="1"/>
          <p:nvPr/>
        </p:nvSpPr>
        <p:spPr>
          <a:xfrm>
            <a:off x="1532088" y="469052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JUN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5569164-98BB-C25E-9EFA-43CACE8F7194}"/>
              </a:ext>
            </a:extLst>
          </p:cNvPr>
          <p:cNvSpPr txBox="1"/>
          <p:nvPr/>
        </p:nvSpPr>
        <p:spPr>
          <a:xfrm>
            <a:off x="2289904" y="469052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JUL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83C72EA-BC13-9F60-69BC-C5DA1B016D63}"/>
              </a:ext>
            </a:extLst>
          </p:cNvPr>
          <p:cNvSpPr txBox="1"/>
          <p:nvPr/>
        </p:nvSpPr>
        <p:spPr>
          <a:xfrm>
            <a:off x="3023675" y="469052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AGO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E658346-C166-2067-DAAE-265F493B0F88}"/>
              </a:ext>
            </a:extLst>
          </p:cNvPr>
          <p:cNvSpPr txBox="1"/>
          <p:nvPr/>
        </p:nvSpPr>
        <p:spPr>
          <a:xfrm>
            <a:off x="3786301" y="469052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SET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3EBB988-9337-9663-21D1-F2B59061EEA8}"/>
              </a:ext>
            </a:extLst>
          </p:cNvPr>
          <p:cNvSpPr txBox="1"/>
          <p:nvPr/>
        </p:nvSpPr>
        <p:spPr>
          <a:xfrm>
            <a:off x="4515043" y="4700036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OUT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7D076CC-52A9-6D59-C081-B733C888B74B}"/>
              </a:ext>
            </a:extLst>
          </p:cNvPr>
          <p:cNvSpPr txBox="1"/>
          <p:nvPr/>
        </p:nvSpPr>
        <p:spPr>
          <a:xfrm>
            <a:off x="5252020" y="470003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NOV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8A0CCD3-0AD9-822C-0F0D-BE171C86A173}"/>
              </a:ext>
            </a:extLst>
          </p:cNvPr>
          <p:cNvSpPr txBox="1"/>
          <p:nvPr/>
        </p:nvSpPr>
        <p:spPr>
          <a:xfrm>
            <a:off x="5992719" y="469052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DEZ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22B50163-BC3B-F76B-16FA-B0F52819C9A3}"/>
              </a:ext>
            </a:extLst>
          </p:cNvPr>
          <p:cNvSpPr txBox="1"/>
          <p:nvPr/>
        </p:nvSpPr>
        <p:spPr>
          <a:xfrm>
            <a:off x="7452980" y="469721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FEV</a:t>
            </a:r>
          </a:p>
        </p:txBody>
      </p:sp>
    </p:spTree>
    <p:extLst>
      <p:ext uri="{BB962C8B-B14F-4D97-AF65-F5344CB8AC3E}">
        <p14:creationId xmlns:p14="http://schemas.microsoft.com/office/powerpoint/2010/main" val="5023594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22" grpId="0"/>
      <p:bldP spid="27" grpId="0"/>
      <p:bldP spid="30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43F59C5-F0E6-5672-5C5C-78501767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1026"/>
            <a:ext cx="7035800" cy="3209926"/>
          </a:xfrm>
        </p:spPr>
        <p:txBody>
          <a:bodyPr/>
          <a:lstStyle/>
          <a:p>
            <a:r>
              <a:rPr lang="pt-BR" dirty="0"/>
              <a:t>Diagnósticos anatomopatológicos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868D9-86EB-520B-A3B9-D4BDBEAA1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7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D2170A-EE33-F867-66DB-A4DC9378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Coração</a:t>
            </a:r>
          </a:p>
        </p:txBody>
      </p:sp>
      <p:pic>
        <p:nvPicPr>
          <p:cNvPr id="3" name="Imagem 2" descr="Uma imagem contendo comida, segurando, coberto, bolo&#10;&#10;Descrição gerada automaticamente">
            <a:extLst>
              <a:ext uri="{FF2B5EF4-FFF2-40B4-BE49-F238E27FC236}">
                <a16:creationId xmlns:a16="http://schemas.microsoft.com/office/drawing/2014/main" id="{49FF492C-A11E-21F4-EB39-27C676F41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28" y="0"/>
            <a:ext cx="3999944" cy="6858000"/>
          </a:xfrm>
          <a:prstGeom prst="rect">
            <a:avLst/>
          </a:prstGeom>
        </p:spPr>
      </p:pic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131994BE-A586-5684-1E11-708DA78526FD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7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81F152-8A24-B27C-0FEB-08FD75C2F02C}"/>
              </a:ext>
            </a:extLst>
          </p:cNvPr>
          <p:cNvSpPr txBox="1"/>
          <p:nvPr/>
        </p:nvSpPr>
        <p:spPr>
          <a:xfrm>
            <a:off x="408935" y="4812218"/>
            <a:ext cx="345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/>
                </a:solidFill>
              </a:rPr>
              <a:t>13,0 x 10,0 x 10,0cm</a:t>
            </a:r>
          </a:p>
          <a:p>
            <a:r>
              <a:rPr lang="pt-BR" sz="2400" dirty="0">
                <a:solidFill>
                  <a:schemeClr val="bg2"/>
                </a:solidFill>
              </a:rPr>
              <a:t>520,0g</a:t>
            </a:r>
          </a:p>
          <a:p>
            <a:endParaRPr lang="pt-BR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mida, segurando, coberto, bolo&#10;&#10;Descrição gerada automaticamente">
            <a:extLst>
              <a:ext uri="{FF2B5EF4-FFF2-40B4-BE49-F238E27FC236}">
                <a16:creationId xmlns:a16="http://schemas.microsoft.com/office/drawing/2014/main" id="{35C0CF79-2A26-4E4D-12E8-95E316262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51" y="2409966"/>
            <a:ext cx="2505575" cy="429586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7D01E1-EE1E-1F1B-74E4-26E77967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Coração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83E1E96-5807-8029-B5D5-3DF42F1EEBB1}"/>
              </a:ext>
            </a:extLst>
          </p:cNvPr>
          <p:cNvCxnSpPr/>
          <p:nvPr/>
        </p:nvCxnSpPr>
        <p:spPr>
          <a:xfrm flipV="1">
            <a:off x="1647825" y="5991225"/>
            <a:ext cx="2447925" cy="142875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co 5">
            <a:extLst>
              <a:ext uri="{FF2B5EF4-FFF2-40B4-BE49-F238E27FC236}">
                <a16:creationId xmlns:a16="http://schemas.microsoft.com/office/drawing/2014/main" id="{779A2DBB-4DFF-F799-B015-708C6D5C609F}"/>
              </a:ext>
            </a:extLst>
          </p:cNvPr>
          <p:cNvSpPr/>
          <p:nvPr/>
        </p:nvSpPr>
        <p:spPr>
          <a:xfrm rot="5041746">
            <a:off x="2293534" y="1724156"/>
            <a:ext cx="3299631" cy="5257077"/>
          </a:xfrm>
          <a:prstGeom prst="arc">
            <a:avLst>
              <a:gd name="adj1" fmla="val 17223158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99C039E-DA6A-DC79-B49B-57ECDBA50E8B}"/>
              </a:ext>
            </a:extLst>
          </p:cNvPr>
          <p:cNvSpPr/>
          <p:nvPr/>
        </p:nvSpPr>
        <p:spPr>
          <a:xfrm>
            <a:off x="0" y="-2414588"/>
            <a:ext cx="12192000" cy="9272588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5DAFA5-777B-C3A4-1DD6-FFBEBFD4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14325"/>
            <a:ext cx="9091612" cy="56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hlinkClick r:id="rId4" action="ppaction://hlinksldjump"/>
            <a:extLst>
              <a:ext uri="{FF2B5EF4-FFF2-40B4-BE49-F238E27FC236}">
                <a16:creationId xmlns:a16="http://schemas.microsoft.com/office/drawing/2014/main" id="{8E6CB532-3601-095F-64C0-431FBC5DE395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0346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E79771-F965-56FE-C925-0A6F9DA8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7" cy="6858000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5FD3371-F355-4007-6301-3EC007ECEFA6}"/>
              </a:ext>
            </a:extLst>
          </p:cNvPr>
          <p:cNvCxnSpPr/>
          <p:nvPr/>
        </p:nvCxnSpPr>
        <p:spPr>
          <a:xfrm>
            <a:off x="1854654" y="3575957"/>
            <a:ext cx="552450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B78A77E0-0A19-0D33-2DAF-A26FC7323750}"/>
              </a:ext>
            </a:extLst>
          </p:cNvPr>
          <p:cNvCxnSpPr>
            <a:cxnSpLocks/>
          </p:cNvCxnSpPr>
          <p:nvPr/>
        </p:nvCxnSpPr>
        <p:spPr>
          <a:xfrm flipH="1">
            <a:off x="9471932" y="1639661"/>
            <a:ext cx="590550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3869AB4C-6D66-DCAC-638B-624C7940068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3611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4">
      <a:dk1>
        <a:sysClr val="windowText" lastClr="000000"/>
      </a:dk1>
      <a:lt1>
        <a:sysClr val="window" lastClr="FFFFFF"/>
      </a:lt1>
      <a:dk2>
        <a:srgbClr val="323232"/>
      </a:dk2>
      <a:lt2>
        <a:srgbClr val="E8DAD1"/>
      </a:lt2>
      <a:accent1>
        <a:srgbClr val="FFB997"/>
      </a:accent1>
      <a:accent2>
        <a:srgbClr val="F67E7D"/>
      </a:accent2>
      <a:accent3>
        <a:srgbClr val="843B62"/>
      </a:accent3>
      <a:accent4>
        <a:srgbClr val="0B032D"/>
      </a:accent4>
      <a:accent5>
        <a:srgbClr val="74546A"/>
      </a:accent5>
      <a:accent6>
        <a:srgbClr val="BFBFBF"/>
      </a:accent6>
      <a:hlink>
        <a:srgbClr val="FFB997"/>
      </a:hlink>
      <a:folHlink>
        <a:srgbClr val="F67E7D"/>
      </a:folHlink>
    </a:clrScheme>
    <a:fontScheme name="Ruana">
      <a:majorFont>
        <a:latin typeface="Montserrat Alternates ExtraBold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1009</Words>
  <Application>Microsoft Office PowerPoint</Application>
  <PresentationFormat>Widescreen</PresentationFormat>
  <Paragraphs>168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Arial</vt:lpstr>
      <vt:lpstr>Dosis</vt:lpstr>
      <vt:lpstr>Wingdings</vt:lpstr>
      <vt:lpstr>Montserrat Alternates ExtraBold</vt:lpstr>
      <vt:lpstr>Tema do Office</vt:lpstr>
      <vt:lpstr>Seminário de Lâminas</vt:lpstr>
      <vt:lpstr>Resumo da clínica e linha do tempo</vt:lpstr>
      <vt:lpstr>Apresentação do PowerPoint</vt:lpstr>
      <vt:lpstr>Apresentação do PowerPoint</vt:lpstr>
      <vt:lpstr>Apresentação do PowerPoint</vt:lpstr>
      <vt:lpstr>Diagnósticos anatomopatológicos</vt:lpstr>
      <vt:lpstr>Coração</vt:lpstr>
      <vt:lpstr>Coração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Fígado</vt:lpstr>
      <vt:lpstr>Apresentação do PowerPoint</vt:lpstr>
      <vt:lpstr>Rins</vt:lpstr>
      <vt:lpstr>Apresentação do PowerPoint</vt:lpstr>
      <vt:lpstr>TGI</vt:lpstr>
      <vt:lpstr>TGI</vt:lpstr>
      <vt:lpstr>Apresentação do PowerPoint</vt:lpstr>
      <vt:lpstr>TGI</vt:lpstr>
      <vt:lpstr>Apresentação do PowerPoint</vt:lpstr>
      <vt:lpstr>Pulmões</vt:lpstr>
      <vt:lpstr>Pulmões</vt:lpstr>
      <vt:lpstr>Pulmões</vt:lpstr>
      <vt:lpstr>Pulmões</vt:lpstr>
      <vt:lpstr>Apresentação do PowerPoint</vt:lpstr>
      <vt:lpstr>Apresentação do PowerPoint</vt:lpstr>
      <vt:lpstr>Apresentação do PowerPoint</vt:lpstr>
      <vt:lpstr>Cérebro</vt:lpstr>
      <vt:lpstr>Apresentação do PowerPoint</vt:lpstr>
      <vt:lpstr>Discussão</vt:lpstr>
      <vt:lpstr>Apresentação do PowerPoint</vt:lpstr>
      <vt:lpstr>Obrigada!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Seminário de Lâminas</dc:title>
  <dc:creator>Leon Werneck</dc:creator>
  <cp:lastModifiedBy>Ruana Farias Novaes</cp:lastModifiedBy>
  <cp:revision>34</cp:revision>
  <dcterms:created xsi:type="dcterms:W3CDTF">2024-05-03T13:40:13Z</dcterms:created>
  <dcterms:modified xsi:type="dcterms:W3CDTF">2024-06-01T02:58:15Z</dcterms:modified>
</cp:coreProperties>
</file>